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sldIdLst>
    <p:sldId id="256" r:id="rId2"/>
    <p:sldId id="257" r:id="rId3"/>
    <p:sldId id="278" r:id="rId4"/>
    <p:sldId id="258" r:id="rId5"/>
    <p:sldId id="259" r:id="rId6"/>
    <p:sldId id="268" r:id="rId7"/>
    <p:sldId id="269" r:id="rId8"/>
    <p:sldId id="270" r:id="rId9"/>
    <p:sldId id="271" r:id="rId10"/>
    <p:sldId id="272" r:id="rId11"/>
    <p:sldId id="277" r:id="rId12"/>
    <p:sldId id="273" r:id="rId13"/>
    <p:sldId id="274" r:id="rId14"/>
    <p:sldId id="275" r:id="rId15"/>
    <p:sldId id="279" r:id="rId16"/>
    <p:sldId id="276" r:id="rId17"/>
    <p:sldId id="263" r:id="rId18"/>
    <p:sldId id="28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A67E"/>
    <a:srgbClr val="AD6C6D"/>
    <a:srgbClr val="EF3F34"/>
    <a:srgbClr val="156082"/>
    <a:srgbClr val="F8F8F8"/>
    <a:srgbClr val="1B7DA9"/>
    <a:srgbClr val="C04F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07" autoAdjust="0"/>
    <p:restoredTop sz="94660"/>
  </p:normalViewPr>
  <p:slideViewPr>
    <p:cSldViewPr snapToGrid="0">
      <p:cViewPr varScale="1">
        <p:scale>
          <a:sx n="106" d="100"/>
          <a:sy n="106" d="100"/>
        </p:scale>
        <p:origin x="62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2411615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17FD58-AE96-4E20-B0F2-80B29BDFD2C4}" type="datetimeFigureOut">
              <a:rPr lang="en-IN" smtClean="0"/>
              <a:t>23-10-2024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3997820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1163608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0160921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41247922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24504953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10251200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36431735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2827008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2585087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1467338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17FD58-AE96-4E20-B0F2-80B29BDFD2C4}" type="datetimeFigureOut">
              <a:rPr lang="en-IN" smtClean="0"/>
              <a:t>23-10-2024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3698087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17FD58-AE96-4E20-B0F2-80B29BDFD2C4}" type="datetimeFigureOut">
              <a:rPr lang="en-IN" smtClean="0"/>
              <a:t>23-10-2024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1201984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3437906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1926231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CC17FD58-AE96-4E20-B0F2-80B29BDFD2C4}" type="datetimeFigureOut">
              <a:rPr lang="en-IN" smtClean="0"/>
              <a:t>23-10-2024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3752611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17FD58-AE96-4E20-B0F2-80B29BDFD2C4}" type="datetimeFigureOut">
              <a:rPr lang="en-IN" smtClean="0"/>
              <a:t>23-10-2024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5D5F95-CBAC-4B70-866C-24EFB338BB51}" type="slidenum">
              <a:rPr lang="en-IN" smtClean="0"/>
              <a:t>‹#›</a:t>
            </a:fld>
            <a:endParaRPr lang="en-IN"/>
          </a:p>
        </p:txBody>
      </p:sp>
    </p:spTree>
    <p:extLst>
      <p:ext uri="{BB962C8B-B14F-4D97-AF65-F5344CB8AC3E}">
        <p14:creationId xmlns:p14="http://schemas.microsoft.com/office/powerpoint/2010/main" val="3006488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C17FD58-AE96-4E20-B0F2-80B29BDFD2C4}" type="datetimeFigureOut">
              <a:rPr lang="en-IN" smtClean="0"/>
              <a:t>23-10-2024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65D5F95-CBAC-4B70-866C-24EFB338BB51}" type="slidenum">
              <a:rPr lang="en-IN" smtClean="0"/>
              <a:t>‹#›</a:t>
            </a:fld>
            <a:endParaRPr lang="en-IN"/>
          </a:p>
        </p:txBody>
      </p:sp>
    </p:spTree>
    <p:extLst>
      <p:ext uri="{BB962C8B-B14F-4D97-AF65-F5344CB8AC3E}">
        <p14:creationId xmlns:p14="http://schemas.microsoft.com/office/powerpoint/2010/main" val="35317580"/>
      </p:ext>
    </p:extLst>
  </p:cSld>
  <p:clrMap bg1="dk1" tx1="lt1" bg2="dk2" tx2="lt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pixabay.com/en/cleaning-up-broom-bucket-home-294085/" TargetMode="Externa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hyperlink" Target="https://irights.info/artikel/benjamin-raue-text-und-data-mining-nicht-weiter-beschraenken/29014" TargetMode="Externa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pic>
        <p:nvPicPr>
          <p:cNvPr id="5" name="Picture 4" descr="A plate of pasta with mussels and tomatoes&#10;&#10;Description automatically generated">
            <a:extLst>
              <a:ext uri="{FF2B5EF4-FFF2-40B4-BE49-F238E27FC236}">
                <a16:creationId xmlns:a16="http://schemas.microsoft.com/office/drawing/2014/main" id="{A19A0FEE-B132-27D6-6509-EBF044F945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8244" y="172213"/>
            <a:ext cx="3608772" cy="5397865"/>
          </a:xfrm>
          <a:prstGeom prst="rect">
            <a:avLst/>
          </a:prstGeom>
          <a:effectLst>
            <a:softEdge rad="63500"/>
          </a:effectLst>
        </p:spPr>
      </p:pic>
      <p:sp>
        <p:nvSpPr>
          <p:cNvPr id="2" name="Title 1">
            <a:extLst>
              <a:ext uri="{FF2B5EF4-FFF2-40B4-BE49-F238E27FC236}">
                <a16:creationId xmlns:a16="http://schemas.microsoft.com/office/drawing/2014/main" id="{2F37985D-9E7D-01FA-C6B6-6A1A9D140007}"/>
              </a:ext>
            </a:extLst>
          </p:cNvPr>
          <p:cNvSpPr>
            <a:spLocks noGrp="1"/>
          </p:cNvSpPr>
          <p:nvPr>
            <p:ph type="ctrTitle"/>
          </p:nvPr>
        </p:nvSpPr>
        <p:spPr>
          <a:xfrm>
            <a:off x="1688841" y="1297550"/>
            <a:ext cx="9160215" cy="2387600"/>
          </a:xfrm>
          <a:effectLst>
            <a:outerShdw blurRad="50800" dist="38100" dir="2700000" algn="tl" rotWithShape="0">
              <a:prstClr val="black">
                <a:alpha val="40000"/>
              </a:prstClr>
            </a:outerShdw>
          </a:effectLst>
        </p:spPr>
        <p:txBody>
          <a:bodyPr>
            <a:normAutofit fontScale="90000"/>
          </a:bodyPr>
          <a:lstStyle/>
          <a:p>
            <a:pPr algn="l"/>
            <a:r>
              <a:rPr lang="en-US" dirty="0">
                <a:solidFill>
                  <a:srgbClr val="EF3F34"/>
                </a:solidFill>
                <a:effectLst>
                  <a:outerShdw blurRad="38100" dist="38100" dir="2700000" algn="tl">
                    <a:srgbClr val="000000">
                      <a:alpha val="43137"/>
                    </a:srgbClr>
                  </a:outerShdw>
                </a:effectLst>
                <a:latin typeface="Amasis MT Pro Black" panose="020F0502020204030204" pitchFamily="18" charset="0"/>
              </a:rPr>
              <a:t>Zomato Restaur</a:t>
            </a:r>
            <a:r>
              <a:rPr lang="en-US" dirty="0">
                <a:solidFill>
                  <a:srgbClr val="F8F8F8"/>
                </a:solidFill>
                <a:effectLst>
                  <a:outerShdw blurRad="38100" dist="38100" dir="2700000" algn="tl">
                    <a:srgbClr val="000000">
                      <a:alpha val="43137"/>
                    </a:srgbClr>
                  </a:outerShdw>
                </a:effectLst>
                <a:latin typeface="Amasis MT Pro Black" panose="020F0502020204030204" pitchFamily="18" charset="0"/>
              </a:rPr>
              <a:t>ants</a:t>
            </a:r>
            <a:r>
              <a:rPr lang="en-US" dirty="0">
                <a:solidFill>
                  <a:srgbClr val="FF0000"/>
                </a:solidFill>
                <a:effectLst>
                  <a:outerShdw blurRad="38100" dist="38100" dir="2700000" algn="tl">
                    <a:srgbClr val="000000">
                      <a:alpha val="43137"/>
                    </a:srgbClr>
                  </a:outerShdw>
                </a:effectLst>
                <a:latin typeface="Amasis MT Pro Black" panose="020F0502020204030204" pitchFamily="18" charset="0"/>
              </a:rPr>
              <a:t> </a:t>
            </a:r>
            <a:r>
              <a:rPr lang="en-US" dirty="0">
                <a:solidFill>
                  <a:srgbClr val="EF3F34"/>
                </a:solidFill>
                <a:effectLst>
                  <a:outerShdw blurRad="38100" dist="38100" dir="2700000" algn="tl">
                    <a:srgbClr val="000000">
                      <a:alpha val="43137"/>
                    </a:srgbClr>
                  </a:outerShdw>
                </a:effectLst>
                <a:latin typeface="Amasis MT Pro Black" panose="020F0502020204030204" pitchFamily="18" charset="0"/>
              </a:rPr>
              <a:t>Analysis</a:t>
            </a:r>
            <a:endParaRPr lang="en-IN" dirty="0">
              <a:solidFill>
                <a:srgbClr val="EF3F34"/>
              </a:solidFill>
              <a:effectLst>
                <a:outerShdw blurRad="38100" dist="38100" dir="2700000" algn="tl">
                  <a:srgbClr val="000000">
                    <a:alpha val="43137"/>
                  </a:srgbClr>
                </a:outerShdw>
              </a:effectLst>
              <a:latin typeface="Amasis MT Pro Black" panose="020F0502020204030204" pitchFamily="18" charset="0"/>
            </a:endParaRPr>
          </a:p>
        </p:txBody>
      </p:sp>
      <p:sp>
        <p:nvSpPr>
          <p:cNvPr id="3" name="Subtitle 2">
            <a:extLst>
              <a:ext uri="{FF2B5EF4-FFF2-40B4-BE49-F238E27FC236}">
                <a16:creationId xmlns:a16="http://schemas.microsoft.com/office/drawing/2014/main" id="{80C216A1-F802-54E9-92B2-685F29A99ED8}"/>
              </a:ext>
            </a:extLst>
          </p:cNvPr>
          <p:cNvSpPr>
            <a:spLocks noGrp="1"/>
          </p:cNvSpPr>
          <p:nvPr>
            <p:ph type="subTitle" idx="1"/>
          </p:nvPr>
        </p:nvSpPr>
        <p:spPr>
          <a:xfrm>
            <a:off x="1766838" y="3606818"/>
            <a:ext cx="4974454" cy="1655762"/>
          </a:xfrm>
        </p:spPr>
        <p:txBody>
          <a:bodyPr/>
          <a:lstStyle/>
          <a:p>
            <a:r>
              <a:rPr lang="en-US" b="1" i="1" dirty="0">
                <a:solidFill>
                  <a:srgbClr val="F8F8F8"/>
                </a:solidFill>
                <a:latin typeface="Abadi Extra Light" panose="020B0204020104020204" pitchFamily="34" charset="0"/>
              </a:rPr>
              <a:t>Farseen Ahammed</a:t>
            </a:r>
          </a:p>
          <a:p>
            <a:r>
              <a:rPr lang="en-US" b="1" i="1">
                <a:solidFill>
                  <a:srgbClr val="F8F8F8"/>
                </a:solidFill>
                <a:latin typeface="Abadi Extra Light" panose="020B0204020104020204" pitchFamily="34" charset="0"/>
              </a:rPr>
              <a:t>23/10/2024</a:t>
            </a:r>
            <a:endParaRPr lang="en-IN" b="1" i="1" dirty="0">
              <a:solidFill>
                <a:srgbClr val="F8F8F8"/>
              </a:solidFill>
              <a:latin typeface="Abadi Extra Light" panose="020B0204020104020204" pitchFamily="34" charset="0"/>
            </a:endParaRPr>
          </a:p>
        </p:txBody>
      </p:sp>
      <p:pic>
        <p:nvPicPr>
          <p:cNvPr id="6" name="Picture 5" descr="A red square with white text&#10;&#10;Description automatically generated">
            <a:extLst>
              <a:ext uri="{FF2B5EF4-FFF2-40B4-BE49-F238E27FC236}">
                <a16:creationId xmlns:a16="http://schemas.microsoft.com/office/drawing/2014/main" id="{53466C07-A96E-21B2-1158-5141B169FD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1613751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8FC03F-01A4-8F48-58CB-3354FC4C53A2}"/>
              </a:ext>
            </a:extLst>
          </p:cNvPr>
          <p:cNvSpPr>
            <a:spLocks noGrp="1"/>
          </p:cNvSpPr>
          <p:nvPr>
            <p:ph idx="1"/>
          </p:nvPr>
        </p:nvSpPr>
        <p:spPr>
          <a:xfrm>
            <a:off x="838200" y="1825625"/>
            <a:ext cx="5393361" cy="4351338"/>
          </a:xfrm>
        </p:spPr>
        <p:txBody>
          <a:bodyPr>
            <a:normAutofit/>
          </a:bodyPr>
          <a:lstStyle/>
          <a:p>
            <a:pPr marL="0" indent="0">
              <a:buNone/>
            </a:pPr>
            <a:endParaRPr lang="en-US" b="1" dirty="0"/>
          </a:p>
          <a:p>
            <a:pPr>
              <a:buFont typeface="Wingdings" panose="05000000000000000000" pitchFamily="2" charset="2"/>
              <a:buChar char="ü"/>
            </a:pPr>
            <a:endParaRPr lang="en-IN" b="1" dirty="0"/>
          </a:p>
        </p:txBody>
      </p:sp>
      <p:sp>
        <p:nvSpPr>
          <p:cNvPr id="4" name="TextBox 3">
            <a:extLst>
              <a:ext uri="{FF2B5EF4-FFF2-40B4-BE49-F238E27FC236}">
                <a16:creationId xmlns:a16="http://schemas.microsoft.com/office/drawing/2014/main" id="{D2A85E5F-EEAD-37E3-C977-5103F3B649ED}"/>
              </a:ext>
            </a:extLst>
          </p:cNvPr>
          <p:cNvSpPr txBox="1"/>
          <p:nvPr/>
        </p:nvSpPr>
        <p:spPr>
          <a:xfrm>
            <a:off x="-20417" y="2155374"/>
            <a:ext cx="6770019" cy="2917722"/>
          </a:xfrm>
          <a:prstGeom prst="rect">
            <a:avLst/>
          </a:prstGeom>
          <a:noFill/>
        </p:spPr>
        <p:txBody>
          <a:bodyPr wrap="square" rtlCol="0">
            <a:spAutoFit/>
          </a:bodyPr>
          <a:lstStyle/>
          <a:p>
            <a:pPr marL="742950" lvl="1" indent="-285750">
              <a:lnSpc>
                <a:spcPct val="115000"/>
              </a:lnSpc>
              <a:buFont typeface="Wingdings" panose="05000000000000000000" pitchFamily="2" charset="2"/>
              <a:buChar char=""/>
            </a:pPr>
            <a:r>
              <a:rPr lang="en-US" dirty="0">
                <a:solidFill>
                  <a:srgbClr val="F8F8F8"/>
                </a:solidFill>
                <a:latin typeface="Aptos Display" panose="020B0004020202020204" pitchFamily="34" charset="0"/>
                <a:cs typeface="Arial" panose="020B0604020202020204" pitchFamily="34" charset="0"/>
              </a:rPr>
              <a:t>To maximize success of new restaurants we can further study the average ratings in the target countries.</a:t>
            </a:r>
            <a:endParaRPr lang="en-GB" sz="1800" dirty="0">
              <a:solidFill>
                <a:srgbClr val="F8F8F8"/>
              </a:solidFill>
              <a:effectLst/>
              <a:latin typeface="Aptos Display" panose="020B0004020202020204" pitchFamily="34" charset="0"/>
              <a:ea typeface="Arial" panose="020B0604020202020204" pitchFamily="34" charset="0"/>
            </a:endParaRPr>
          </a:p>
          <a:p>
            <a:pPr marL="742950" lvl="1" indent="-285750">
              <a:lnSpc>
                <a:spcPct val="115000"/>
              </a:lnSpc>
              <a:buFont typeface="Wingdings" panose="05000000000000000000" pitchFamily="2" charset="2"/>
              <a:buChar char=""/>
            </a:pPr>
            <a:r>
              <a:rPr lang="en-GB" sz="1800" dirty="0">
                <a:solidFill>
                  <a:srgbClr val="F8F8F8"/>
                </a:solidFill>
                <a:effectLst/>
                <a:latin typeface="Aptos Display" panose="020B0004020202020204" pitchFamily="34" charset="0"/>
                <a:ea typeface="Arial" panose="020B0604020202020204" pitchFamily="34" charset="0"/>
              </a:rPr>
              <a:t>We can see from the above chart that the average rating varies from </a:t>
            </a:r>
            <a:r>
              <a:rPr lang="en-GB" sz="1800" b="1" dirty="0">
                <a:solidFill>
                  <a:srgbClr val="F8F8F8"/>
                </a:solidFill>
                <a:effectLst/>
                <a:latin typeface="Aptos Display" panose="020B0004020202020204" pitchFamily="34" charset="0"/>
                <a:ea typeface="Arial" panose="020B0604020202020204" pitchFamily="34" charset="0"/>
              </a:rPr>
              <a:t>3.58</a:t>
            </a:r>
            <a:r>
              <a:rPr lang="en-GB" sz="1800" dirty="0">
                <a:solidFill>
                  <a:srgbClr val="F8F8F8"/>
                </a:solidFill>
                <a:effectLst/>
                <a:latin typeface="Aptos Display" panose="020B0004020202020204" pitchFamily="34" charset="0"/>
                <a:ea typeface="Arial" panose="020B0604020202020204" pitchFamily="34" charset="0"/>
              </a:rPr>
              <a:t> to </a:t>
            </a:r>
            <a:r>
              <a:rPr lang="en-GB" sz="1800" b="1" dirty="0">
                <a:solidFill>
                  <a:srgbClr val="F8F8F8"/>
                </a:solidFill>
                <a:effectLst/>
                <a:latin typeface="Aptos Display" panose="020B0004020202020204" pitchFamily="34" charset="0"/>
                <a:ea typeface="Arial" panose="020B0604020202020204" pitchFamily="34" charset="0"/>
              </a:rPr>
              <a:t>4.06</a:t>
            </a:r>
            <a:r>
              <a:rPr lang="en-GB" sz="1800" dirty="0">
                <a:solidFill>
                  <a:srgbClr val="F8F8F8"/>
                </a:solidFill>
                <a:effectLst/>
                <a:latin typeface="Aptos Display" panose="020B0004020202020204" pitchFamily="34" charset="0"/>
                <a:ea typeface="Arial" panose="020B0604020202020204" pitchFamily="34" charset="0"/>
              </a:rPr>
              <a:t> on a scale of </a:t>
            </a:r>
            <a:r>
              <a:rPr lang="en-GB" sz="1800" b="1" dirty="0">
                <a:solidFill>
                  <a:srgbClr val="F8F8F8"/>
                </a:solidFill>
                <a:effectLst/>
                <a:latin typeface="Aptos Display" panose="020B0004020202020204" pitchFamily="34" charset="0"/>
                <a:ea typeface="Arial" panose="020B0604020202020204" pitchFamily="34" charset="0"/>
              </a:rPr>
              <a:t>5.0</a:t>
            </a:r>
            <a:r>
              <a:rPr lang="en-GB" sz="1800" dirty="0">
                <a:solidFill>
                  <a:srgbClr val="F8F8F8"/>
                </a:solidFill>
                <a:effectLst/>
                <a:latin typeface="Aptos Display" panose="020B0004020202020204" pitchFamily="34" charset="0"/>
                <a:ea typeface="Arial" panose="020B0604020202020204" pitchFamily="34" charset="0"/>
              </a:rPr>
              <a:t>.</a:t>
            </a:r>
          </a:p>
          <a:p>
            <a:pPr marL="742950" lvl="1" indent="-285750">
              <a:lnSpc>
                <a:spcPct val="115000"/>
              </a:lnSpc>
              <a:buFont typeface="Wingdings" panose="05000000000000000000" pitchFamily="2" charset="2"/>
              <a:buChar char=""/>
            </a:pPr>
            <a:r>
              <a:rPr lang="en-GB" sz="1800" dirty="0">
                <a:solidFill>
                  <a:srgbClr val="F8F8F8"/>
                </a:solidFill>
                <a:effectLst/>
                <a:latin typeface="Aptos Display" panose="020B0004020202020204" pitchFamily="34" charset="0"/>
                <a:ea typeface="Arial" panose="020B0604020202020204" pitchFamily="34" charset="0"/>
              </a:rPr>
              <a:t>Qatar has the highest average rating of 4.06 followed by Sri Lanka with </a:t>
            </a:r>
            <a:r>
              <a:rPr lang="en-GB" sz="1800" b="1" dirty="0">
                <a:solidFill>
                  <a:srgbClr val="F8F8F8"/>
                </a:solidFill>
                <a:effectLst/>
                <a:latin typeface="Aptos Display" panose="020B0004020202020204" pitchFamily="34" charset="0"/>
                <a:ea typeface="Arial" panose="020B0604020202020204" pitchFamily="34" charset="0"/>
              </a:rPr>
              <a:t>3.87</a:t>
            </a:r>
            <a:r>
              <a:rPr lang="en-GB" sz="1800" dirty="0">
                <a:solidFill>
                  <a:srgbClr val="F8F8F8"/>
                </a:solidFill>
                <a:effectLst/>
                <a:latin typeface="Aptos Display" panose="020B0004020202020204" pitchFamily="34" charset="0"/>
                <a:ea typeface="Arial" panose="020B0604020202020204" pitchFamily="34" charset="0"/>
              </a:rPr>
              <a:t>.</a:t>
            </a:r>
            <a:endParaRPr lang="en-IN" sz="1800" dirty="0">
              <a:solidFill>
                <a:srgbClr val="F8F8F8"/>
              </a:solidFill>
              <a:effectLst/>
              <a:latin typeface="Aptos Display" panose="020B0004020202020204" pitchFamily="34" charset="0"/>
              <a:ea typeface="Arial" panose="020B0604020202020204" pitchFamily="34" charset="0"/>
            </a:endParaRPr>
          </a:p>
          <a:p>
            <a:pPr marL="742950" lvl="1" indent="-285750">
              <a:lnSpc>
                <a:spcPct val="115000"/>
              </a:lnSpc>
              <a:buFont typeface="Wingdings" panose="05000000000000000000" pitchFamily="2" charset="2"/>
              <a:buChar char=""/>
            </a:pPr>
            <a:r>
              <a:rPr lang="en-GB" sz="1800" dirty="0">
                <a:solidFill>
                  <a:srgbClr val="F8F8F8"/>
                </a:solidFill>
                <a:effectLst/>
                <a:latin typeface="Aptos Display" panose="020B0004020202020204" pitchFamily="34" charset="0"/>
                <a:ea typeface="Arial" panose="020B0604020202020204" pitchFamily="34" charset="0"/>
              </a:rPr>
              <a:t>Singapore and Canada have the lowest rating out of all the suggested countries with an average rating of </a:t>
            </a:r>
            <a:r>
              <a:rPr lang="en-GB" sz="1800" b="1" dirty="0">
                <a:solidFill>
                  <a:srgbClr val="F8F8F8"/>
                </a:solidFill>
                <a:effectLst/>
                <a:latin typeface="Aptos Display" panose="020B0004020202020204" pitchFamily="34" charset="0"/>
                <a:ea typeface="Arial" panose="020B0604020202020204" pitchFamily="34" charset="0"/>
              </a:rPr>
              <a:t>3.58</a:t>
            </a:r>
            <a:r>
              <a:rPr lang="en-GB" sz="1800" dirty="0">
                <a:solidFill>
                  <a:srgbClr val="F8F8F8"/>
                </a:solidFill>
                <a:effectLst/>
                <a:latin typeface="Aptos Display" panose="020B0004020202020204" pitchFamily="34" charset="0"/>
                <a:ea typeface="Arial" panose="020B0604020202020204" pitchFamily="34" charset="0"/>
              </a:rPr>
              <a:t>.</a:t>
            </a:r>
            <a:endParaRPr lang="en-IN" sz="1800" dirty="0">
              <a:solidFill>
                <a:srgbClr val="F8F8F8"/>
              </a:solidFill>
              <a:effectLst/>
              <a:latin typeface="Aptos Display" panose="020B0004020202020204" pitchFamily="34" charset="0"/>
              <a:ea typeface="Arial" panose="020B0604020202020204" pitchFamily="34" charset="0"/>
            </a:endParaRPr>
          </a:p>
          <a:p>
            <a:endParaRPr lang="en-IN" dirty="0"/>
          </a:p>
        </p:txBody>
      </p:sp>
      <p:pic>
        <p:nvPicPr>
          <p:cNvPr id="5" name="Picture 4" descr="A graph of a number of countries/regions&#10;&#10;Description automatically generated with medium confidence">
            <a:extLst>
              <a:ext uri="{FF2B5EF4-FFF2-40B4-BE49-F238E27FC236}">
                <a16:creationId xmlns:a16="http://schemas.microsoft.com/office/drawing/2014/main" id="{BAF06BD9-0D47-F083-3945-47ABDB2C74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3223" y="974010"/>
            <a:ext cx="4810796" cy="4620270"/>
          </a:xfrm>
          <a:prstGeom prst="rect">
            <a:avLst/>
          </a:prstGeom>
          <a:effectLst>
            <a:softEdge rad="63500"/>
          </a:effectLst>
        </p:spPr>
      </p:pic>
      <p:sp>
        <p:nvSpPr>
          <p:cNvPr id="2" name="TextBox 1">
            <a:extLst>
              <a:ext uri="{FF2B5EF4-FFF2-40B4-BE49-F238E27FC236}">
                <a16:creationId xmlns:a16="http://schemas.microsoft.com/office/drawing/2014/main" id="{7BF7385D-3184-48CB-9102-9BBFFDBAC06D}"/>
              </a:ext>
            </a:extLst>
          </p:cNvPr>
          <p:cNvSpPr txBox="1"/>
          <p:nvPr/>
        </p:nvSpPr>
        <p:spPr>
          <a:xfrm>
            <a:off x="774826" y="1051507"/>
            <a:ext cx="5725562" cy="646331"/>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b="1" dirty="0">
                <a:solidFill>
                  <a:srgbClr val="FFFF00"/>
                </a:solidFill>
                <a:latin typeface="Amasis MT Pro Black" panose="02040A04050005020304" pitchFamily="18" charset="0"/>
              </a:rPr>
              <a:t>Analyzing Average Customer Ratings to Maximize Restaurant Success</a:t>
            </a:r>
            <a:endParaRPr lang="en-IN" b="1" dirty="0">
              <a:solidFill>
                <a:srgbClr val="FFFF00"/>
              </a:solidFill>
              <a:latin typeface="Amasis MT Pro Black" panose="02040A04050005020304" pitchFamily="18" charset="0"/>
            </a:endParaRPr>
          </a:p>
        </p:txBody>
      </p:sp>
      <p:pic>
        <p:nvPicPr>
          <p:cNvPr id="6" name="Picture 5" descr="A red square with white text&#10;&#10;Description automatically generated">
            <a:extLst>
              <a:ext uri="{FF2B5EF4-FFF2-40B4-BE49-F238E27FC236}">
                <a16:creationId xmlns:a16="http://schemas.microsoft.com/office/drawing/2014/main" id="{967398BA-2EED-75F7-D0B2-E3CF717D7D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3883465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649BF-5F68-ABCC-38D4-7087845C9D69}"/>
              </a:ext>
            </a:extLst>
          </p:cNvPr>
          <p:cNvSpPr>
            <a:spLocks noGrp="1"/>
          </p:cNvSpPr>
          <p:nvPr>
            <p:ph type="title"/>
          </p:nvPr>
        </p:nvSpPr>
        <p:spPr>
          <a:xfrm>
            <a:off x="677334" y="609600"/>
            <a:ext cx="7995886" cy="513030"/>
          </a:xfrm>
          <a:effectLst>
            <a:outerShdw blurRad="50800" dist="38100" dir="2700000" algn="tl" rotWithShape="0">
              <a:prstClr val="black">
                <a:alpha val="40000"/>
              </a:prstClr>
            </a:outerShdw>
          </a:effectLst>
        </p:spPr>
        <p:txBody>
          <a:bodyPr>
            <a:normAutofit fontScale="90000"/>
          </a:bodyPr>
          <a:lstStyle/>
          <a:p>
            <a:r>
              <a:rPr lang="en-US" sz="2000" dirty="0">
                <a:solidFill>
                  <a:srgbClr val="FFFF00"/>
                </a:solidFill>
                <a:latin typeface="Amasis MT Pro Black" panose="02040A04050005020304" pitchFamily="18" charset="0"/>
              </a:rPr>
              <a:t>Assessing the Impact of Online Delivery and Table Booking on Customer Ratings</a:t>
            </a:r>
            <a:endParaRPr lang="en-IN" sz="2000" dirty="0">
              <a:solidFill>
                <a:srgbClr val="FFFF00"/>
              </a:solidFill>
              <a:latin typeface="Amasis MT Pro Black" panose="02040A04050005020304" pitchFamily="18" charset="0"/>
            </a:endParaRPr>
          </a:p>
        </p:txBody>
      </p:sp>
      <p:sp>
        <p:nvSpPr>
          <p:cNvPr id="6" name="TextBox 5">
            <a:extLst>
              <a:ext uri="{FF2B5EF4-FFF2-40B4-BE49-F238E27FC236}">
                <a16:creationId xmlns:a16="http://schemas.microsoft.com/office/drawing/2014/main" id="{C0739BA8-5783-F231-33A4-5119CAC396C6}"/>
              </a:ext>
            </a:extLst>
          </p:cNvPr>
          <p:cNvSpPr txBox="1"/>
          <p:nvPr/>
        </p:nvSpPr>
        <p:spPr>
          <a:xfrm>
            <a:off x="795814" y="3359040"/>
            <a:ext cx="9325960" cy="2308324"/>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rgbClr val="F8F8F8"/>
                </a:solidFill>
                <a:latin typeface="Aptos Display" panose="020B0004020202020204" pitchFamily="34" charset="0"/>
              </a:rPr>
              <a:t>Opportunity for Differentiation</a:t>
            </a:r>
            <a:r>
              <a:rPr lang="en-US" dirty="0">
                <a:solidFill>
                  <a:srgbClr val="F8F8F8"/>
                </a:solidFill>
                <a:latin typeface="Aptos Display" panose="020B0004020202020204" pitchFamily="34" charset="0"/>
              </a:rPr>
              <a:t>: None of the suggested countries offer online delivery, and only one provides table booking, presenting a gap we can fill.</a:t>
            </a:r>
          </a:p>
          <a:p>
            <a:endParaRPr lang="en-US" dirty="0">
              <a:solidFill>
                <a:srgbClr val="F8F8F8"/>
              </a:solidFill>
              <a:latin typeface="Aptos Display" panose="020B0004020202020204" pitchFamily="34" charset="0"/>
            </a:endParaRPr>
          </a:p>
          <a:p>
            <a:pPr marL="285750" indent="-285750">
              <a:buFont typeface="Arial" panose="020B0604020202020204" pitchFamily="34" charset="0"/>
              <a:buChar char="•"/>
            </a:pPr>
            <a:r>
              <a:rPr lang="en-US" b="1" dirty="0">
                <a:solidFill>
                  <a:srgbClr val="F8F8F8"/>
                </a:solidFill>
                <a:latin typeface="Aptos Display" panose="020B0004020202020204" pitchFamily="34" charset="0"/>
              </a:rPr>
              <a:t>Proven Success in One Location</a:t>
            </a:r>
            <a:r>
              <a:rPr lang="en-US" dirty="0">
                <a:solidFill>
                  <a:srgbClr val="F8F8F8"/>
                </a:solidFill>
                <a:latin typeface="Aptos Display" panose="020B0004020202020204" pitchFamily="34" charset="0"/>
              </a:rPr>
              <a:t>: The only restaurant with table booking (in Doha) has a high rating of 4.7, showing potential for success with these services.</a:t>
            </a:r>
          </a:p>
          <a:p>
            <a:endParaRPr lang="en-US" dirty="0">
              <a:solidFill>
                <a:srgbClr val="F8F8F8"/>
              </a:solidFill>
              <a:latin typeface="Aptos Display" panose="020B0004020202020204" pitchFamily="34" charset="0"/>
            </a:endParaRPr>
          </a:p>
          <a:p>
            <a:pPr marL="285750" indent="-285750">
              <a:buFont typeface="Arial" panose="020B0604020202020204" pitchFamily="34" charset="0"/>
              <a:buChar char="•"/>
            </a:pPr>
            <a:r>
              <a:rPr lang="en-US" b="1" dirty="0">
                <a:solidFill>
                  <a:srgbClr val="F8F8F8"/>
                </a:solidFill>
                <a:latin typeface="Aptos Display" panose="020B0004020202020204" pitchFamily="34" charset="0"/>
              </a:rPr>
              <a:t>Unique Selling Point</a:t>
            </a:r>
            <a:r>
              <a:rPr lang="en-US" dirty="0">
                <a:solidFill>
                  <a:srgbClr val="F8F8F8"/>
                </a:solidFill>
                <a:latin typeface="Aptos Display" panose="020B0004020202020204" pitchFamily="34" charset="0"/>
              </a:rPr>
              <a:t>: Introducing online delivery and table booking in our new restaurants will differentiate us and attract more customers in underserved markets</a:t>
            </a:r>
            <a:r>
              <a:rPr lang="en-US" dirty="0">
                <a:latin typeface="Aptos Display" panose="020B0004020202020204" pitchFamily="34" charset="0"/>
              </a:rPr>
              <a:t>.</a:t>
            </a:r>
            <a:endParaRPr lang="en-IN" dirty="0">
              <a:latin typeface="Aptos Display" panose="020B0004020202020204" pitchFamily="34" charset="0"/>
            </a:endParaRPr>
          </a:p>
        </p:txBody>
      </p:sp>
      <p:pic>
        <p:nvPicPr>
          <p:cNvPr id="3" name="Picture 2" descr="A red square with white text&#10;&#10;Description automatically generated">
            <a:extLst>
              <a:ext uri="{FF2B5EF4-FFF2-40B4-BE49-F238E27FC236}">
                <a16:creationId xmlns:a16="http://schemas.microsoft.com/office/drawing/2014/main" id="{F2778407-6285-20F4-2D60-34C638A34A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pic>
        <p:nvPicPr>
          <p:cNvPr id="8" name="Picture 7">
            <a:extLst>
              <a:ext uri="{FF2B5EF4-FFF2-40B4-BE49-F238E27FC236}">
                <a16:creationId xmlns:a16="http://schemas.microsoft.com/office/drawing/2014/main" id="{07EE0807-430A-AA3F-DEEC-9AD09AA014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5385" y="1249956"/>
            <a:ext cx="2550061" cy="2109084"/>
          </a:xfrm>
          <a:prstGeom prst="rect">
            <a:avLst/>
          </a:prstGeom>
          <a:effectLst>
            <a:softEdge rad="63500"/>
          </a:effectLst>
        </p:spPr>
      </p:pic>
      <p:pic>
        <p:nvPicPr>
          <p:cNvPr id="12" name="Content Placeholder 11">
            <a:extLst>
              <a:ext uri="{FF2B5EF4-FFF2-40B4-BE49-F238E27FC236}">
                <a16:creationId xmlns:a16="http://schemas.microsoft.com/office/drawing/2014/main" id="{7F935487-ECC4-2D6C-A804-E052D036C16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510474" y="1249956"/>
            <a:ext cx="2310088" cy="2109084"/>
          </a:xfrm>
          <a:effectLst>
            <a:softEdge rad="63500"/>
          </a:effectLst>
        </p:spPr>
      </p:pic>
    </p:spTree>
    <p:extLst>
      <p:ext uri="{BB962C8B-B14F-4D97-AF65-F5344CB8AC3E}">
        <p14:creationId xmlns:p14="http://schemas.microsoft.com/office/powerpoint/2010/main" val="1644625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8FC03F-01A4-8F48-58CB-3354FC4C53A2}"/>
              </a:ext>
            </a:extLst>
          </p:cNvPr>
          <p:cNvSpPr>
            <a:spLocks noGrp="1"/>
          </p:cNvSpPr>
          <p:nvPr>
            <p:ph idx="1"/>
          </p:nvPr>
        </p:nvSpPr>
        <p:spPr>
          <a:xfrm>
            <a:off x="5278170" y="1484984"/>
            <a:ext cx="5785919" cy="4547339"/>
          </a:xfrm>
        </p:spPr>
        <p:txBody>
          <a:bodyPr>
            <a:normAutofit/>
          </a:bodyPr>
          <a:lstStyle/>
          <a:p>
            <a:pPr marL="0" indent="0">
              <a:buNone/>
            </a:pPr>
            <a:endParaRPr lang="en-US" b="1" dirty="0"/>
          </a:p>
          <a:p>
            <a:pPr>
              <a:buFont typeface="Wingdings" panose="05000000000000000000" pitchFamily="2" charset="2"/>
              <a:buChar char="ü"/>
            </a:pPr>
            <a:endParaRPr lang="en-IN" b="1" dirty="0"/>
          </a:p>
        </p:txBody>
      </p:sp>
      <p:sp>
        <p:nvSpPr>
          <p:cNvPr id="5" name="TextBox 4">
            <a:extLst>
              <a:ext uri="{FF2B5EF4-FFF2-40B4-BE49-F238E27FC236}">
                <a16:creationId xmlns:a16="http://schemas.microsoft.com/office/drawing/2014/main" id="{3E85FD8A-263F-ECAE-7C15-09950F6FF9FC}"/>
              </a:ext>
            </a:extLst>
          </p:cNvPr>
          <p:cNvSpPr txBox="1"/>
          <p:nvPr/>
        </p:nvSpPr>
        <p:spPr>
          <a:xfrm>
            <a:off x="5569390" y="1706257"/>
            <a:ext cx="5581743" cy="369331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8F8F8"/>
                </a:solidFill>
                <a:latin typeface="Aptos Display" panose="020B0004020202020204" pitchFamily="34" charset="0"/>
              </a:rPr>
              <a:t>Based on the average ratings, our focus should be on opening a semi-upscale restaurant and targeting a mid-range rating between 3.1 and 3.5 in cities like Doha and Colombo. </a:t>
            </a:r>
          </a:p>
          <a:p>
            <a:pPr marL="285750" indent="-285750">
              <a:buFont typeface="Arial" panose="020B0604020202020204" pitchFamily="34" charset="0"/>
              <a:buChar char="•"/>
            </a:pPr>
            <a:r>
              <a:rPr lang="en-US" dirty="0">
                <a:solidFill>
                  <a:srgbClr val="F8F8F8"/>
                </a:solidFill>
                <a:latin typeface="Aptos Display" panose="020B0004020202020204" pitchFamily="34" charset="0"/>
              </a:rPr>
              <a:t>In Singapore, the competition within this rating range is intense, making it challenging at first.</a:t>
            </a:r>
          </a:p>
          <a:p>
            <a:pPr marL="285750" indent="-285750">
              <a:buFont typeface="Arial" panose="020B0604020202020204" pitchFamily="34" charset="0"/>
              <a:buChar char="•"/>
            </a:pPr>
            <a:r>
              <a:rPr lang="en-US" dirty="0">
                <a:solidFill>
                  <a:srgbClr val="F8F8F8"/>
                </a:solidFill>
                <a:latin typeface="Aptos Display" panose="020B0004020202020204" pitchFamily="34" charset="0"/>
              </a:rPr>
              <a:t> However, given the high average food spending in Singapore, we can invest more and aim for a higher rating range of 3.5 to 4.0. </a:t>
            </a:r>
          </a:p>
          <a:p>
            <a:pPr marL="285750" indent="-285750">
              <a:buFont typeface="Arial" panose="020B0604020202020204" pitchFamily="34" charset="0"/>
              <a:buChar char="•"/>
            </a:pPr>
            <a:r>
              <a:rPr lang="en-US" dirty="0">
                <a:solidFill>
                  <a:srgbClr val="F8F8F8"/>
                </a:solidFill>
                <a:latin typeface="Aptos Display" panose="020B0004020202020204" pitchFamily="34" charset="0"/>
              </a:rPr>
              <a:t>Notably, Vineland Station has zero competition in the mid-range rating bracket. In summary, our new target markets present minimal competition concerning ratings.</a:t>
            </a:r>
            <a:endParaRPr lang="en-IN" dirty="0">
              <a:solidFill>
                <a:srgbClr val="F8F8F8"/>
              </a:solidFill>
              <a:latin typeface="Aptos Display" panose="020B0004020202020204" pitchFamily="34" charset="0"/>
            </a:endParaRPr>
          </a:p>
        </p:txBody>
      </p:sp>
      <p:sp>
        <p:nvSpPr>
          <p:cNvPr id="6" name="TextBox 5">
            <a:extLst>
              <a:ext uri="{FF2B5EF4-FFF2-40B4-BE49-F238E27FC236}">
                <a16:creationId xmlns:a16="http://schemas.microsoft.com/office/drawing/2014/main" id="{2D4B23AA-F8C3-E284-2783-CEBB28E2F6E5}"/>
              </a:ext>
            </a:extLst>
          </p:cNvPr>
          <p:cNvSpPr txBox="1"/>
          <p:nvPr/>
        </p:nvSpPr>
        <p:spPr>
          <a:xfrm>
            <a:off x="739366" y="674472"/>
            <a:ext cx="10324723" cy="369332"/>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b="1" dirty="0">
                <a:solidFill>
                  <a:srgbClr val="FFFF00"/>
                </a:solidFill>
                <a:latin typeface="Amasis MT Pro Black" panose="02040A04050005020304" pitchFamily="18" charset="0"/>
              </a:rPr>
              <a:t>Strategic Restaurant Positioning: Targeting Mid-Range Ratings in Key Markets</a:t>
            </a:r>
            <a:endParaRPr lang="en-IN" b="1" dirty="0">
              <a:solidFill>
                <a:srgbClr val="FFFF00"/>
              </a:solidFill>
              <a:latin typeface="Amasis MT Pro Black" panose="02040A04050005020304" pitchFamily="18" charset="0"/>
            </a:endParaRPr>
          </a:p>
        </p:txBody>
      </p:sp>
      <p:pic>
        <p:nvPicPr>
          <p:cNvPr id="7" name="Picture 6">
            <a:extLst>
              <a:ext uri="{FF2B5EF4-FFF2-40B4-BE49-F238E27FC236}">
                <a16:creationId xmlns:a16="http://schemas.microsoft.com/office/drawing/2014/main" id="{D9C81AF6-2196-0CCA-2DD2-E8B670395E10}"/>
              </a:ext>
            </a:extLst>
          </p:cNvPr>
          <p:cNvPicPr>
            <a:picLocks noChangeAspect="1"/>
          </p:cNvPicPr>
          <p:nvPr/>
        </p:nvPicPr>
        <p:blipFill>
          <a:blip r:embed="rId2"/>
          <a:stretch>
            <a:fillRect/>
          </a:stretch>
        </p:blipFill>
        <p:spPr>
          <a:xfrm>
            <a:off x="639426" y="1685060"/>
            <a:ext cx="4352925" cy="4147185"/>
          </a:xfrm>
          <a:prstGeom prst="rect">
            <a:avLst/>
          </a:prstGeom>
          <a:solidFill>
            <a:srgbClr val="1B7DA9"/>
          </a:solidFill>
          <a:ln/>
          <a:effectLst>
            <a:softEdge rad="63500"/>
          </a:effectLst>
        </p:spPr>
        <p:style>
          <a:lnRef idx="2">
            <a:schemeClr val="accent2">
              <a:shade val="15000"/>
            </a:schemeClr>
          </a:lnRef>
          <a:fillRef idx="1">
            <a:schemeClr val="accent2"/>
          </a:fillRef>
          <a:effectRef idx="0">
            <a:schemeClr val="accent2"/>
          </a:effectRef>
          <a:fontRef idx="minor">
            <a:schemeClr val="lt1"/>
          </a:fontRef>
        </p:style>
      </p:pic>
      <p:pic>
        <p:nvPicPr>
          <p:cNvPr id="2" name="Picture 1" descr="A red square with white text&#10;&#10;Description automatically generated">
            <a:extLst>
              <a:ext uri="{FF2B5EF4-FFF2-40B4-BE49-F238E27FC236}">
                <a16:creationId xmlns:a16="http://schemas.microsoft.com/office/drawing/2014/main" id="{A8C84D58-1101-50BB-913E-3187E54228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2638287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8FC03F-01A4-8F48-58CB-3354FC4C53A2}"/>
              </a:ext>
            </a:extLst>
          </p:cNvPr>
          <p:cNvSpPr>
            <a:spLocks noGrp="1"/>
          </p:cNvSpPr>
          <p:nvPr>
            <p:ph idx="1"/>
          </p:nvPr>
        </p:nvSpPr>
        <p:spPr>
          <a:xfrm>
            <a:off x="269032" y="769545"/>
            <a:ext cx="11653935" cy="5883181"/>
          </a:xfrm>
        </p:spPr>
        <p:txBody>
          <a:bodyPr>
            <a:normAutofit/>
          </a:bodyPr>
          <a:lstStyle/>
          <a:p>
            <a:pPr marL="0" indent="0">
              <a:buNone/>
            </a:pPr>
            <a:endParaRPr lang="en-US" sz="1600" b="1" dirty="0"/>
          </a:p>
          <a:p>
            <a:pPr marL="457200" lvl="1" indent="0">
              <a:buNone/>
            </a:pPr>
            <a:endParaRPr lang="en-IN" sz="1600" b="1" dirty="0">
              <a:solidFill>
                <a:srgbClr val="C04F15"/>
              </a:solidFill>
            </a:endParaRPr>
          </a:p>
          <a:p>
            <a:pPr lvl="1">
              <a:buFont typeface="Wingdings" panose="05000000000000000000" pitchFamily="2" charset="2"/>
              <a:buChar char="ü"/>
            </a:pPr>
            <a:endParaRPr lang="en-IN" sz="1600" b="1" dirty="0">
              <a:solidFill>
                <a:srgbClr val="C04F15"/>
              </a:solidFill>
            </a:endParaRPr>
          </a:p>
        </p:txBody>
      </p:sp>
      <p:sp>
        <p:nvSpPr>
          <p:cNvPr id="8" name="TextBox 7">
            <a:extLst>
              <a:ext uri="{FF2B5EF4-FFF2-40B4-BE49-F238E27FC236}">
                <a16:creationId xmlns:a16="http://schemas.microsoft.com/office/drawing/2014/main" id="{6163A85C-A9C1-03E1-06B6-46A93DF71BC4}"/>
              </a:ext>
            </a:extLst>
          </p:cNvPr>
          <p:cNvSpPr txBox="1"/>
          <p:nvPr/>
        </p:nvSpPr>
        <p:spPr>
          <a:xfrm>
            <a:off x="269032" y="4656447"/>
            <a:ext cx="11416420" cy="1785104"/>
          </a:xfrm>
          <a:prstGeom prst="rect">
            <a:avLst/>
          </a:prstGeom>
          <a:noFill/>
        </p:spPr>
        <p:txBody>
          <a:bodyPr wrap="square" rtlCol="0">
            <a:spAutoFit/>
          </a:bodyPr>
          <a:lstStyle/>
          <a:p>
            <a:pPr marL="285750" indent="-285750">
              <a:buFont typeface="Wingdings" panose="05000000000000000000" pitchFamily="2" charset="2"/>
              <a:buChar char="Ø"/>
            </a:pPr>
            <a:r>
              <a:rPr lang="en-US" b="1" dirty="0">
                <a:solidFill>
                  <a:srgbClr val="F8F8F8"/>
                </a:solidFill>
                <a:latin typeface="Aptos Display" panose="020B0004020202020204" pitchFamily="34" charset="0"/>
              </a:rPr>
              <a:t>Cuisine is a key factor</a:t>
            </a:r>
            <a:r>
              <a:rPr lang="en-US" dirty="0">
                <a:solidFill>
                  <a:srgbClr val="F8F8F8"/>
                </a:solidFill>
                <a:latin typeface="Aptos Display" panose="020B0004020202020204" pitchFamily="34" charset="0"/>
              </a:rPr>
              <a:t> in restaurant success.</a:t>
            </a:r>
          </a:p>
          <a:p>
            <a:pPr marL="285750" indent="-285750">
              <a:buFont typeface="Wingdings" panose="05000000000000000000" pitchFamily="2" charset="2"/>
              <a:buChar char="Ø"/>
            </a:pPr>
            <a:r>
              <a:rPr lang="en-US" b="1" dirty="0">
                <a:solidFill>
                  <a:srgbClr val="F8F8F8"/>
                </a:solidFill>
                <a:latin typeface="Aptos Display" panose="020B0004020202020204" pitchFamily="34" charset="0"/>
              </a:rPr>
              <a:t>Singapore</a:t>
            </a:r>
            <a:r>
              <a:rPr lang="en-US" dirty="0">
                <a:solidFill>
                  <a:srgbClr val="F8F8F8"/>
                </a:solidFill>
                <a:latin typeface="Aptos Display" panose="020B0004020202020204" pitchFamily="34" charset="0"/>
              </a:rPr>
              <a:t>: Bakery, Italian, and American cuisines are the most popular and highly rated.</a:t>
            </a:r>
          </a:p>
          <a:p>
            <a:pPr marL="285750" indent="-285750">
              <a:buFont typeface="Wingdings" panose="05000000000000000000" pitchFamily="2" charset="2"/>
              <a:buChar char="Ø"/>
            </a:pPr>
            <a:r>
              <a:rPr lang="en-US" b="1" dirty="0">
                <a:solidFill>
                  <a:srgbClr val="F8F8F8"/>
                </a:solidFill>
                <a:latin typeface="Aptos Display" panose="020B0004020202020204" pitchFamily="34" charset="0"/>
              </a:rPr>
              <a:t>Doha</a:t>
            </a:r>
            <a:r>
              <a:rPr lang="en-US" dirty="0">
                <a:solidFill>
                  <a:srgbClr val="F8F8F8"/>
                </a:solidFill>
                <a:latin typeface="Aptos Display" panose="020B0004020202020204" pitchFamily="34" charset="0"/>
              </a:rPr>
              <a:t>: Top-rated restaurants mainly serve Chinese, Italian, Thai, and Indian cuisines</a:t>
            </a:r>
          </a:p>
          <a:p>
            <a:pPr marL="285750" indent="-285750">
              <a:buFont typeface="Wingdings" panose="05000000000000000000" pitchFamily="2" charset="2"/>
              <a:buChar char="Ø"/>
            </a:pPr>
            <a:r>
              <a:rPr lang="en-US" b="1" dirty="0">
                <a:solidFill>
                  <a:srgbClr val="F8F8F8"/>
                </a:solidFill>
                <a:latin typeface="Aptos Display" panose="020B0004020202020204" pitchFamily="34" charset="0"/>
              </a:rPr>
              <a:t>Colombo</a:t>
            </a:r>
            <a:r>
              <a:rPr lang="en-US" dirty="0">
                <a:solidFill>
                  <a:srgbClr val="F8F8F8"/>
                </a:solidFill>
                <a:latin typeface="Aptos Display" panose="020B0004020202020204" pitchFamily="34" charset="0"/>
              </a:rPr>
              <a:t>: Locals prefer Seafood, Juices, Desserts, and American cuisine.</a:t>
            </a:r>
          </a:p>
          <a:p>
            <a:pPr marL="285750" indent="-285750">
              <a:buFont typeface="Wingdings" panose="05000000000000000000" pitchFamily="2" charset="2"/>
              <a:buChar char="Ø"/>
            </a:pPr>
            <a:r>
              <a:rPr lang="en-US" b="1" dirty="0">
                <a:solidFill>
                  <a:srgbClr val="F8F8F8"/>
                </a:solidFill>
                <a:latin typeface="Aptos Display" panose="020B0004020202020204" pitchFamily="34" charset="0"/>
              </a:rPr>
              <a:t>Vineland Station</a:t>
            </a:r>
            <a:r>
              <a:rPr lang="en-US" dirty="0">
                <a:solidFill>
                  <a:srgbClr val="F8F8F8"/>
                </a:solidFill>
                <a:latin typeface="Aptos Display" panose="020B0004020202020204" pitchFamily="34" charset="0"/>
              </a:rPr>
              <a:t>: Italian and Mediterranean cuisines are quite popular.</a:t>
            </a:r>
          </a:p>
          <a:p>
            <a:r>
              <a:rPr lang="en-US" b="1" dirty="0">
                <a:solidFill>
                  <a:srgbClr val="F8F8F8"/>
                </a:solidFill>
                <a:latin typeface="Aptos Display" panose="020B0004020202020204" pitchFamily="34" charset="0"/>
              </a:rPr>
              <a:t>Conclusion</a:t>
            </a:r>
            <a:r>
              <a:rPr lang="en-US" dirty="0">
                <a:solidFill>
                  <a:srgbClr val="F8F8F8"/>
                </a:solidFill>
                <a:latin typeface="Aptos Display" panose="020B0004020202020204" pitchFamily="34" charset="0"/>
              </a:rPr>
              <a:t>: Each region has its own preferred cuisine, and we should aim to cater to these tastes accordingly</a:t>
            </a:r>
            <a:r>
              <a:rPr lang="en-US" sz="2000" dirty="0">
                <a:solidFill>
                  <a:srgbClr val="F8F8F8"/>
                </a:solidFill>
                <a:latin typeface="Tw Cen MT Condensed Extra Bold" panose="020B0803020202020204" pitchFamily="34" charset="0"/>
              </a:rPr>
              <a:t>.</a:t>
            </a:r>
          </a:p>
        </p:txBody>
      </p:sp>
      <p:pic>
        <p:nvPicPr>
          <p:cNvPr id="5" name="Picture 4" descr="A graph of a number of cursive&#10;&#10;Description automatically generated">
            <a:extLst>
              <a:ext uri="{FF2B5EF4-FFF2-40B4-BE49-F238E27FC236}">
                <a16:creationId xmlns:a16="http://schemas.microsoft.com/office/drawing/2014/main" id="{55F5B507-8854-D126-3C0F-8351DADAD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032" y="1004934"/>
            <a:ext cx="11569883" cy="3594226"/>
          </a:xfrm>
          <a:prstGeom prst="rect">
            <a:avLst/>
          </a:prstGeom>
          <a:effectLst>
            <a:softEdge rad="63500"/>
          </a:effectLst>
        </p:spPr>
      </p:pic>
      <p:sp>
        <p:nvSpPr>
          <p:cNvPr id="4" name="TextBox 3">
            <a:extLst>
              <a:ext uri="{FF2B5EF4-FFF2-40B4-BE49-F238E27FC236}">
                <a16:creationId xmlns:a16="http://schemas.microsoft.com/office/drawing/2014/main" id="{681066B8-41D5-076C-43FC-895E7B3542DA}"/>
              </a:ext>
            </a:extLst>
          </p:cNvPr>
          <p:cNvSpPr txBox="1"/>
          <p:nvPr/>
        </p:nvSpPr>
        <p:spPr>
          <a:xfrm>
            <a:off x="269032" y="416449"/>
            <a:ext cx="11235351" cy="369332"/>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b="1" dirty="0">
                <a:solidFill>
                  <a:srgbClr val="FFFF00"/>
                </a:solidFill>
                <a:latin typeface="Amasis MT Pro Black" panose="02040A04050005020304" pitchFamily="18" charset="0"/>
              </a:rPr>
              <a:t>Cuisine Preferences Across Markets: Tailoring Menus for Regional Success</a:t>
            </a:r>
            <a:endParaRPr lang="en-IN" b="1" dirty="0">
              <a:solidFill>
                <a:srgbClr val="FFFF00"/>
              </a:solidFill>
              <a:latin typeface="Amasis MT Pro Black" panose="02040A04050005020304" pitchFamily="18" charset="0"/>
            </a:endParaRPr>
          </a:p>
        </p:txBody>
      </p:sp>
      <p:pic>
        <p:nvPicPr>
          <p:cNvPr id="2" name="Picture 1" descr="A red square with white text&#10;&#10;Description automatically generated">
            <a:extLst>
              <a:ext uri="{FF2B5EF4-FFF2-40B4-BE49-F238E27FC236}">
                <a16:creationId xmlns:a16="http://schemas.microsoft.com/office/drawing/2014/main" id="{D2F56541-0E3C-B1B6-A8C5-D3D4819397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2959641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8FC03F-01A4-8F48-58CB-3354FC4C53A2}"/>
              </a:ext>
            </a:extLst>
          </p:cNvPr>
          <p:cNvSpPr>
            <a:spLocks noGrp="1"/>
          </p:cNvSpPr>
          <p:nvPr>
            <p:ph idx="1"/>
          </p:nvPr>
        </p:nvSpPr>
        <p:spPr>
          <a:xfrm>
            <a:off x="269032" y="205273"/>
            <a:ext cx="11653935" cy="6447453"/>
          </a:xfrm>
        </p:spPr>
        <p:txBody>
          <a:bodyPr>
            <a:normAutofit/>
          </a:bodyPr>
          <a:lstStyle/>
          <a:p>
            <a:pPr marL="0" indent="0">
              <a:buNone/>
            </a:pPr>
            <a:endParaRPr lang="en-US" sz="1600" b="1"/>
          </a:p>
          <a:p>
            <a:pPr marL="0" indent="0">
              <a:buNone/>
            </a:pPr>
            <a:endParaRPr lang="en-IN" sz="1600" b="1">
              <a:solidFill>
                <a:srgbClr val="C04F15"/>
              </a:solidFill>
            </a:endParaRPr>
          </a:p>
          <a:p>
            <a:pPr marL="457200" lvl="1" indent="0">
              <a:buNone/>
            </a:pPr>
            <a:endParaRPr lang="en-IN" sz="1600" b="1">
              <a:solidFill>
                <a:schemeClr val="accent2">
                  <a:lumMod val="50000"/>
                </a:schemeClr>
              </a:solidFill>
            </a:endParaRPr>
          </a:p>
          <a:p>
            <a:pPr marL="457200" lvl="1" indent="0">
              <a:buNone/>
            </a:pPr>
            <a:r>
              <a:rPr lang="en-IN" sz="1600" b="1">
                <a:solidFill>
                  <a:schemeClr val="accent2">
                    <a:lumMod val="50000"/>
                  </a:schemeClr>
                </a:solidFill>
              </a:rPr>
              <a:t>   </a:t>
            </a:r>
            <a:r>
              <a:rPr lang="en-IN" sz="800" b="1">
                <a:solidFill>
                  <a:schemeClr val="accent2">
                    <a:lumMod val="50000"/>
                  </a:schemeClr>
                </a:solidFill>
              </a:rPr>
              <a:t>                                                                                                    </a:t>
            </a:r>
            <a:endParaRPr lang="en-IN" sz="800" b="1" dirty="0">
              <a:solidFill>
                <a:srgbClr val="C04F15"/>
              </a:solidFill>
            </a:endParaRPr>
          </a:p>
        </p:txBody>
      </p:sp>
      <p:sp>
        <p:nvSpPr>
          <p:cNvPr id="2" name="TextBox 1">
            <a:extLst>
              <a:ext uri="{FF2B5EF4-FFF2-40B4-BE49-F238E27FC236}">
                <a16:creationId xmlns:a16="http://schemas.microsoft.com/office/drawing/2014/main" id="{3B19E76F-76CE-FBDB-F6EF-D78C2A3F7389}"/>
              </a:ext>
            </a:extLst>
          </p:cNvPr>
          <p:cNvSpPr txBox="1"/>
          <p:nvPr/>
        </p:nvSpPr>
        <p:spPr>
          <a:xfrm>
            <a:off x="269032" y="205273"/>
            <a:ext cx="11336694" cy="369332"/>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US" dirty="0">
                <a:solidFill>
                  <a:srgbClr val="FFFF00"/>
                </a:solidFill>
                <a:latin typeface="Amasis MT Pro Black" panose="02040A04050005020304" pitchFamily="18" charset="0"/>
              </a:rPr>
              <a:t>Dashboard</a:t>
            </a:r>
            <a:endParaRPr lang="en-IN" dirty="0">
              <a:solidFill>
                <a:srgbClr val="FFFF00"/>
              </a:solidFill>
              <a:latin typeface="Amasis MT Pro Black" panose="02040A04050005020304" pitchFamily="18" charset="0"/>
            </a:endParaRPr>
          </a:p>
        </p:txBody>
      </p:sp>
      <p:pic>
        <p:nvPicPr>
          <p:cNvPr id="7" name="Picture 6" descr="A red square with white text&#10;&#10;Description automatically generated">
            <a:extLst>
              <a:ext uri="{FF2B5EF4-FFF2-40B4-BE49-F238E27FC236}">
                <a16:creationId xmlns:a16="http://schemas.microsoft.com/office/drawing/2014/main" id="{4592BA3E-55A4-17A8-9F64-7C90CCBE6B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pic>
        <p:nvPicPr>
          <p:cNvPr id="5" name="Picture 4">
            <a:extLst>
              <a:ext uri="{FF2B5EF4-FFF2-40B4-BE49-F238E27FC236}">
                <a16:creationId xmlns:a16="http://schemas.microsoft.com/office/drawing/2014/main" id="{62ECAE87-85AB-E2CB-2C8F-DA2443CE0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744" y="552351"/>
            <a:ext cx="9397334" cy="6122630"/>
          </a:xfrm>
          <a:prstGeom prst="rect">
            <a:avLst/>
          </a:prstGeom>
          <a:effectLst>
            <a:softEdge rad="63500"/>
          </a:effectLst>
        </p:spPr>
      </p:pic>
    </p:spTree>
    <p:extLst>
      <p:ext uri="{BB962C8B-B14F-4D97-AF65-F5344CB8AC3E}">
        <p14:creationId xmlns:p14="http://schemas.microsoft.com/office/powerpoint/2010/main" val="3079191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B22B2-A777-ABB8-D452-88B1DF2F80A6}"/>
              </a:ext>
            </a:extLst>
          </p:cNvPr>
          <p:cNvSpPr>
            <a:spLocks noGrp="1"/>
          </p:cNvSpPr>
          <p:nvPr>
            <p:ph type="title"/>
          </p:nvPr>
        </p:nvSpPr>
        <p:spPr>
          <a:xfrm>
            <a:off x="891939" y="283029"/>
            <a:ext cx="8596668" cy="351453"/>
          </a:xfrm>
          <a:effectLst>
            <a:outerShdw blurRad="50800" dist="38100" dir="2700000" algn="tl" rotWithShape="0">
              <a:prstClr val="black">
                <a:alpha val="40000"/>
              </a:prstClr>
            </a:outerShdw>
          </a:effectLst>
        </p:spPr>
        <p:txBody>
          <a:bodyPr>
            <a:normAutofit fontScale="90000"/>
          </a:bodyPr>
          <a:lstStyle/>
          <a:p>
            <a:r>
              <a:rPr lang="en-US" sz="2400" dirty="0">
                <a:solidFill>
                  <a:srgbClr val="FFFF00"/>
                </a:solidFill>
                <a:latin typeface="Amasis MT Pro Black" panose="02040A04050005020304" pitchFamily="18" charset="0"/>
              </a:rPr>
              <a:t>Insights</a:t>
            </a:r>
            <a:endParaRPr lang="en-IN" sz="2400" dirty="0">
              <a:solidFill>
                <a:srgbClr val="FFFF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EB330427-390B-3585-A978-D29927CB2CF6}"/>
              </a:ext>
            </a:extLst>
          </p:cNvPr>
          <p:cNvSpPr>
            <a:spLocks noGrp="1"/>
          </p:cNvSpPr>
          <p:nvPr>
            <p:ph idx="1"/>
          </p:nvPr>
        </p:nvSpPr>
        <p:spPr>
          <a:xfrm>
            <a:off x="686664" y="733004"/>
            <a:ext cx="9724161" cy="5761101"/>
          </a:xfrm>
        </p:spPr>
        <p:txBody>
          <a:bodyPr>
            <a:normAutofit/>
          </a:bodyPr>
          <a:lstStyle/>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We can see the first  </a:t>
            </a:r>
            <a:r>
              <a:rPr lang="en-US" dirty="0">
                <a:solidFill>
                  <a:srgbClr val="F8F8F8"/>
                </a:solidFill>
                <a:latin typeface="Aptos Display" panose="020B0004020202020204" pitchFamily="34" charset="0"/>
              </a:rPr>
              <a:t>3 </a:t>
            </a:r>
            <a:r>
              <a:rPr lang="en-US" sz="1800" dirty="0">
                <a:solidFill>
                  <a:srgbClr val="F8F8F8"/>
                </a:solidFill>
                <a:latin typeface="Aptos Display" panose="020B0004020202020204" pitchFamily="34" charset="0"/>
              </a:rPr>
              <a:t>charts in our dashboard informs us about the total number of countries, cities and cuisines . </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The pie charts is dynamic chart which shows us how restaurants globally are distributed among the 4 price ranges, 1,2,3 and 4. And the other 2  donut pie charts is dynamic chart which shows the percentage of restaurants having table booking and online delivery .</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There are other 5 more charts which are dynamic charts which gives us the information about the number of restaurants opened over the years, total number of restaurants in each country , average votes , average expenditure in countries , and average rating in countries.</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We can use the timeline slicer and country slicer to further get more targeted information.</a:t>
            </a:r>
          </a:p>
          <a:p>
            <a:endParaRPr lang="en-IN" dirty="0"/>
          </a:p>
        </p:txBody>
      </p:sp>
      <p:pic>
        <p:nvPicPr>
          <p:cNvPr id="4" name="Picture 3" descr="A red square with white text&#10;&#10;Description automatically generated">
            <a:extLst>
              <a:ext uri="{FF2B5EF4-FFF2-40B4-BE49-F238E27FC236}">
                <a16:creationId xmlns:a16="http://schemas.microsoft.com/office/drawing/2014/main" id="{05616BAC-6A96-373A-519B-FC0280E875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39345438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43DDEF-DBE5-38B6-1F80-0D2229EDC2A8}"/>
              </a:ext>
            </a:extLst>
          </p:cNvPr>
          <p:cNvSpPr>
            <a:spLocks noGrp="1"/>
          </p:cNvSpPr>
          <p:nvPr>
            <p:ph idx="1"/>
          </p:nvPr>
        </p:nvSpPr>
        <p:spPr>
          <a:xfrm>
            <a:off x="559838" y="905069"/>
            <a:ext cx="9899778" cy="5271894"/>
          </a:xfrm>
        </p:spPr>
        <p:txBody>
          <a:bodyPr>
            <a:normAutofit/>
          </a:bodyPr>
          <a:lstStyle/>
          <a:p>
            <a:r>
              <a:rPr lang="en-US" dirty="0">
                <a:solidFill>
                  <a:srgbClr val="F8F8F8"/>
                </a:solidFill>
                <a:latin typeface="Aptos Display" panose="020B0004020202020204" pitchFamily="34" charset="0"/>
              </a:rPr>
              <a:t>I would recommend to open a new restaurant in countries like Canada, Qatar, Singapore or Sri Lanka.</a:t>
            </a:r>
          </a:p>
          <a:p>
            <a:r>
              <a:rPr lang="en-US" dirty="0">
                <a:solidFill>
                  <a:srgbClr val="F8F8F8"/>
                </a:solidFill>
                <a:latin typeface="Aptos Display" panose="020B0004020202020204" pitchFamily="34" charset="0"/>
              </a:rPr>
              <a:t>Compared to Other Countries, the number of restaurants are less so the competition is less.</a:t>
            </a:r>
          </a:p>
          <a:p>
            <a:r>
              <a:rPr lang="en-US" dirty="0">
                <a:solidFill>
                  <a:srgbClr val="F8F8F8"/>
                </a:solidFill>
                <a:latin typeface="Aptos Display" panose="020B0004020202020204" pitchFamily="34" charset="0"/>
              </a:rPr>
              <a:t> The average expenditure for two people in Sri Lanka is low if you are planning to start a new restaurant there , don’t make it too expensive.</a:t>
            </a:r>
          </a:p>
          <a:p>
            <a:r>
              <a:rPr lang="en-US" dirty="0">
                <a:solidFill>
                  <a:srgbClr val="F8F8F8"/>
                </a:solidFill>
                <a:latin typeface="Aptos Display" panose="020B0004020202020204" pitchFamily="34" charset="0"/>
              </a:rPr>
              <a:t> While Singapore and Doha are expensive cities, so if you are planning to open a new restaurant there make more aesthetics and expensive to attract people.</a:t>
            </a:r>
          </a:p>
          <a:p>
            <a:r>
              <a:rPr lang="en-US" dirty="0">
                <a:solidFill>
                  <a:srgbClr val="F8F8F8"/>
                </a:solidFill>
                <a:latin typeface="Aptos Display" panose="020B0004020202020204" pitchFamily="34" charset="0"/>
              </a:rPr>
              <a:t>In Canada, I would suggest Vineland Station. It is the best fit city to start a new restaurant.</a:t>
            </a:r>
          </a:p>
          <a:p>
            <a:r>
              <a:rPr lang="en-US" dirty="0">
                <a:solidFill>
                  <a:srgbClr val="F8F8F8"/>
                </a:solidFill>
                <a:latin typeface="Aptos Display" panose="020B0004020202020204" pitchFamily="34" charset="0"/>
              </a:rPr>
              <a:t>And for each region plan suitable cuisines, make it more authentic and present it in a special way to attract people.</a:t>
            </a:r>
          </a:p>
          <a:p>
            <a:r>
              <a:rPr lang="en-US" dirty="0">
                <a:solidFill>
                  <a:srgbClr val="F8F8F8"/>
                </a:solidFill>
                <a:latin typeface="Aptos Display" panose="020B0004020202020204" pitchFamily="34" charset="0"/>
              </a:rPr>
              <a:t>Music will be a great option to upgrade the ambience of the restaurant.</a:t>
            </a:r>
          </a:p>
          <a:p>
            <a:endParaRPr lang="en-IN" sz="1300" dirty="0"/>
          </a:p>
        </p:txBody>
      </p:sp>
      <p:sp>
        <p:nvSpPr>
          <p:cNvPr id="2" name="TextBox 1">
            <a:extLst>
              <a:ext uri="{FF2B5EF4-FFF2-40B4-BE49-F238E27FC236}">
                <a16:creationId xmlns:a16="http://schemas.microsoft.com/office/drawing/2014/main" id="{33FCA2F7-C862-C511-84F6-197EF68AD1BD}"/>
              </a:ext>
            </a:extLst>
          </p:cNvPr>
          <p:cNvSpPr txBox="1"/>
          <p:nvPr/>
        </p:nvSpPr>
        <p:spPr>
          <a:xfrm>
            <a:off x="715224" y="325925"/>
            <a:ext cx="7269932" cy="369332"/>
          </a:xfrm>
          <a:prstGeom prst="rect">
            <a:avLst/>
          </a:prstGeom>
          <a:noFill/>
        </p:spPr>
        <p:txBody>
          <a:bodyPr wrap="square" rtlCol="0">
            <a:spAutoFit/>
          </a:bodyPr>
          <a:lstStyle/>
          <a:p>
            <a:r>
              <a:rPr lang="en-US" b="1" dirty="0">
                <a:solidFill>
                  <a:srgbClr val="FFFF00"/>
                </a:solidFill>
                <a:latin typeface="Amasis MT Pro Black" panose="02040A04050005020304" pitchFamily="18" charset="0"/>
              </a:rPr>
              <a:t>Recommendations</a:t>
            </a:r>
            <a:endParaRPr lang="en-IN" b="1" dirty="0">
              <a:solidFill>
                <a:srgbClr val="FFFF00"/>
              </a:solidFill>
              <a:latin typeface="Amasis MT Pro Black" panose="02040A04050005020304" pitchFamily="18" charset="0"/>
            </a:endParaRPr>
          </a:p>
        </p:txBody>
      </p:sp>
      <p:pic>
        <p:nvPicPr>
          <p:cNvPr id="3" name="Picture 2" descr="A red square with white text&#10;&#10;Description automatically generated">
            <a:extLst>
              <a:ext uri="{FF2B5EF4-FFF2-40B4-BE49-F238E27FC236}">
                <a16:creationId xmlns:a16="http://schemas.microsoft.com/office/drawing/2014/main" id="{CC1664FD-8465-0776-9DFA-0F9ED3CBAB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3810194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F1612-45F9-BA67-5686-DF3C539CA29B}"/>
              </a:ext>
            </a:extLst>
          </p:cNvPr>
          <p:cNvSpPr>
            <a:spLocks noGrp="1"/>
          </p:cNvSpPr>
          <p:nvPr>
            <p:ph type="title"/>
          </p:nvPr>
        </p:nvSpPr>
        <p:spPr>
          <a:xfrm>
            <a:off x="1123943" y="1437849"/>
            <a:ext cx="9942716" cy="1554480"/>
          </a:xfrm>
          <a:effectLst>
            <a:outerShdw blurRad="50800" dist="38100" dir="16200000" rotWithShape="0">
              <a:prstClr val="black">
                <a:alpha val="40000"/>
              </a:prstClr>
            </a:outerShdw>
          </a:effectLst>
        </p:spPr>
        <p:txBody>
          <a:bodyPr anchor="ctr">
            <a:normAutofit/>
          </a:bodyPr>
          <a:lstStyle/>
          <a:p>
            <a:r>
              <a:rPr lang="en-US" sz="4800" dirty="0">
                <a:solidFill>
                  <a:srgbClr val="FFFF00"/>
                </a:solidFill>
                <a:latin typeface="Amasis MT Pro Black" panose="02040A04050005020304" pitchFamily="18" charset="0"/>
              </a:rPr>
              <a:t>Conclusion</a:t>
            </a:r>
            <a:endParaRPr lang="en-IN" sz="4800" dirty="0">
              <a:solidFill>
                <a:srgbClr val="FFFF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ACD043F0-072C-7EB7-4EDD-D5618FD71D95}"/>
              </a:ext>
            </a:extLst>
          </p:cNvPr>
          <p:cNvSpPr>
            <a:spLocks noGrp="1"/>
          </p:cNvSpPr>
          <p:nvPr>
            <p:ph idx="1"/>
          </p:nvPr>
        </p:nvSpPr>
        <p:spPr>
          <a:xfrm>
            <a:off x="1032033" y="2215089"/>
            <a:ext cx="9941319" cy="3124658"/>
          </a:xfrm>
        </p:spPr>
        <p:txBody>
          <a:bodyPr anchor="ctr">
            <a:normAutofit/>
          </a:bodyPr>
          <a:lstStyle/>
          <a:p>
            <a:pPr marL="0" indent="0">
              <a:buNone/>
            </a:pPr>
            <a:r>
              <a:rPr lang="en-US" sz="2000" dirty="0">
                <a:solidFill>
                  <a:srgbClr val="F8F8F8"/>
                </a:solidFill>
                <a:latin typeface="Aptos Display" panose="020B0004020202020204" pitchFamily="34" charset="0"/>
              </a:rPr>
              <a:t>By analyzing the expenditure data, you can prioritize opening new restaurants in cities with high average costs for two people. Less saturated areas mean less competition, which translates to more customers and higher profits. This strategic approach will help manage budget constraints effectively while expanding the restaurant business.</a:t>
            </a:r>
            <a:endParaRPr lang="en-IN" sz="2000" dirty="0">
              <a:solidFill>
                <a:srgbClr val="F8F8F8"/>
              </a:solidFill>
              <a:latin typeface="Aptos Display" panose="020B0004020202020204" pitchFamily="34" charset="0"/>
            </a:endParaRPr>
          </a:p>
        </p:txBody>
      </p:sp>
      <p:pic>
        <p:nvPicPr>
          <p:cNvPr id="4" name="Picture 3" descr="A red square with white text&#10;&#10;Description automatically generated">
            <a:extLst>
              <a:ext uri="{FF2B5EF4-FFF2-40B4-BE49-F238E27FC236}">
                <a16:creationId xmlns:a16="http://schemas.microsoft.com/office/drawing/2014/main" id="{A31A71E1-89D8-16D5-82A4-A2DA9BAA6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30752266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pic>
        <p:nvPicPr>
          <p:cNvPr id="2" name="Picture 1" descr="A red square with white text&#10;&#10;Description automatically generated">
            <a:extLst>
              <a:ext uri="{FF2B5EF4-FFF2-40B4-BE49-F238E27FC236}">
                <a16:creationId xmlns:a16="http://schemas.microsoft.com/office/drawing/2014/main" id="{8AE5AB4A-C3EF-480D-F0E2-41AB4C2841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
        <p:nvSpPr>
          <p:cNvPr id="3" name="TextBox 2">
            <a:extLst>
              <a:ext uri="{FF2B5EF4-FFF2-40B4-BE49-F238E27FC236}">
                <a16:creationId xmlns:a16="http://schemas.microsoft.com/office/drawing/2014/main" id="{0F2BEDB8-E93F-7D70-E540-2B7995D32EA7}"/>
              </a:ext>
            </a:extLst>
          </p:cNvPr>
          <p:cNvSpPr txBox="1"/>
          <p:nvPr/>
        </p:nvSpPr>
        <p:spPr>
          <a:xfrm>
            <a:off x="4294643" y="1143920"/>
            <a:ext cx="6744832" cy="1200329"/>
          </a:xfrm>
          <a:prstGeom prst="rect">
            <a:avLst/>
          </a:prstGeom>
          <a:noFill/>
          <a:scene3d>
            <a:camera prst="obliqueTopLeft"/>
            <a:lightRig rig="threePt" dir="t"/>
          </a:scene3d>
          <a:sp3d>
            <a:bevelT prst="relaxedInset"/>
          </a:sp3d>
        </p:spPr>
        <p:txBody>
          <a:bodyPr wrap="square" rtlCol="0">
            <a:spAutoFit/>
            <a:sp3d extrusionH="50800" contourW="19050">
              <a:bevelT/>
              <a:bevelB w="44450"/>
            </a:sp3d>
          </a:bodyPr>
          <a:lstStyle/>
          <a:p>
            <a:r>
              <a:rPr lang="en-US" sz="7200" dirty="0">
                <a:latin typeface="Baguet Script" panose="00000500000000000000" pitchFamily="2" charset="0"/>
              </a:rPr>
              <a:t>THANK YOU</a:t>
            </a:r>
            <a:endParaRPr lang="en-IN" sz="7200" dirty="0">
              <a:latin typeface="Baguet Script" panose="00000500000000000000" pitchFamily="2" charset="0"/>
            </a:endParaRPr>
          </a:p>
        </p:txBody>
      </p:sp>
      <p:pic>
        <p:nvPicPr>
          <p:cNvPr id="9" name="Picture 8" descr="A basket full of vegetables&#10;&#10;Description automatically generated">
            <a:extLst>
              <a:ext uri="{FF2B5EF4-FFF2-40B4-BE49-F238E27FC236}">
                <a16:creationId xmlns:a16="http://schemas.microsoft.com/office/drawing/2014/main" id="{30397AF1-A355-C605-F65C-B6C7EC4431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359725">
            <a:off x="390525" y="943434"/>
            <a:ext cx="7392014" cy="4971130"/>
          </a:xfrm>
          <a:prstGeom prst="rect">
            <a:avLst/>
          </a:prstGeom>
          <a:effectLst>
            <a:softEdge rad="31750"/>
          </a:effectLst>
        </p:spPr>
      </p:pic>
    </p:spTree>
    <p:extLst>
      <p:ext uri="{BB962C8B-B14F-4D97-AF65-F5344CB8AC3E}">
        <p14:creationId xmlns:p14="http://schemas.microsoft.com/office/powerpoint/2010/main" val="1382572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42C73-C9FA-A7F1-228A-D3DED3022C9F}"/>
              </a:ext>
            </a:extLst>
          </p:cNvPr>
          <p:cNvSpPr>
            <a:spLocks noGrp="1"/>
          </p:cNvSpPr>
          <p:nvPr>
            <p:ph type="title"/>
          </p:nvPr>
        </p:nvSpPr>
        <p:spPr>
          <a:xfrm>
            <a:off x="615820" y="153411"/>
            <a:ext cx="10764386" cy="639691"/>
          </a:xfrm>
        </p:spPr>
        <p:txBody>
          <a:bodyPr anchor="b">
            <a:normAutofit/>
          </a:bodyPr>
          <a:lstStyle/>
          <a:p>
            <a:r>
              <a:rPr lang="en-US" sz="2800" dirty="0">
                <a:solidFill>
                  <a:srgbClr val="FFFF00"/>
                </a:solidFill>
                <a:latin typeface="Amasis MT Pro Black" panose="02040A04050005020304" pitchFamily="18" charset="0"/>
              </a:rPr>
              <a:t>Introduction</a:t>
            </a:r>
            <a:endParaRPr lang="en-IN" sz="2800" dirty="0">
              <a:solidFill>
                <a:srgbClr val="FFFF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5E559B97-7D84-675B-B337-CD092790FF5E}"/>
              </a:ext>
            </a:extLst>
          </p:cNvPr>
          <p:cNvSpPr>
            <a:spLocks noGrp="1"/>
          </p:cNvSpPr>
          <p:nvPr>
            <p:ph idx="1"/>
          </p:nvPr>
        </p:nvSpPr>
        <p:spPr>
          <a:xfrm>
            <a:off x="421272" y="793102"/>
            <a:ext cx="7689062" cy="4119172"/>
          </a:xfrm>
        </p:spPr>
        <p:txBody>
          <a:bodyPr anchor="t">
            <a:noAutofit/>
          </a:bodyPr>
          <a:lstStyle/>
          <a:p>
            <a:r>
              <a:rPr lang="en-US" sz="1600" dirty="0">
                <a:solidFill>
                  <a:srgbClr val="F8F8F8"/>
                </a:solidFill>
                <a:latin typeface="Aptos Display" panose="020B0004020202020204" pitchFamily="34" charset="0"/>
              </a:rPr>
              <a:t>Started In- July 2008, Delhi NCR.</a:t>
            </a:r>
          </a:p>
          <a:p>
            <a:r>
              <a:rPr lang="en-US" sz="1600" dirty="0">
                <a:solidFill>
                  <a:srgbClr val="F8F8F8"/>
                </a:solidFill>
                <a:latin typeface="Aptos Display" panose="020B0004020202020204" pitchFamily="34" charset="0"/>
              </a:rPr>
              <a:t>Founded By: </a:t>
            </a:r>
            <a:r>
              <a:rPr lang="en-US" sz="1600" dirty="0" err="1">
                <a:solidFill>
                  <a:srgbClr val="F8F8F8"/>
                </a:solidFill>
                <a:latin typeface="Aptos Display" panose="020B0004020202020204" pitchFamily="34" charset="0"/>
              </a:rPr>
              <a:t>Deepinder</a:t>
            </a:r>
            <a:r>
              <a:rPr lang="en-US" sz="1600" dirty="0">
                <a:solidFill>
                  <a:srgbClr val="F8F8F8"/>
                </a:solidFill>
                <a:latin typeface="Aptos Display" panose="020B0004020202020204" pitchFamily="34" charset="0"/>
              </a:rPr>
              <a:t> Goyal, Pankaj </a:t>
            </a:r>
            <a:r>
              <a:rPr lang="en-US" sz="1600" dirty="0" err="1">
                <a:solidFill>
                  <a:srgbClr val="F8F8F8"/>
                </a:solidFill>
                <a:latin typeface="Aptos Display" panose="020B0004020202020204" pitchFamily="34" charset="0"/>
              </a:rPr>
              <a:t>Chaddah</a:t>
            </a:r>
            <a:endParaRPr lang="en-US" sz="1600" dirty="0">
              <a:solidFill>
                <a:srgbClr val="F8F8F8"/>
              </a:solidFill>
              <a:latin typeface="Aptos Display" panose="020B0004020202020204" pitchFamily="34" charset="0"/>
            </a:endParaRPr>
          </a:p>
          <a:p>
            <a:r>
              <a:rPr lang="en-US" sz="1600" dirty="0">
                <a:solidFill>
                  <a:srgbClr val="F8F8F8"/>
                </a:solidFill>
                <a:latin typeface="Aptos Display" panose="020B0004020202020204" pitchFamily="34" charset="0"/>
              </a:rPr>
              <a:t>Initially named- “</a:t>
            </a:r>
            <a:r>
              <a:rPr lang="en-US" sz="1600" dirty="0" err="1">
                <a:solidFill>
                  <a:srgbClr val="F8F8F8"/>
                </a:solidFill>
                <a:latin typeface="Aptos Display" panose="020B0004020202020204" pitchFamily="34" charset="0"/>
              </a:rPr>
              <a:t>FoodieBay</a:t>
            </a:r>
            <a:r>
              <a:rPr lang="en-US" sz="1600" dirty="0">
                <a:solidFill>
                  <a:srgbClr val="F8F8F8"/>
                </a:solidFill>
                <a:latin typeface="Aptos Display" panose="020B0004020202020204" pitchFamily="34" charset="0"/>
              </a:rPr>
              <a:t>”</a:t>
            </a:r>
          </a:p>
          <a:p>
            <a:r>
              <a:rPr lang="en-US" sz="1600" dirty="0">
                <a:solidFill>
                  <a:srgbClr val="F8F8F8"/>
                </a:solidFill>
                <a:latin typeface="Aptos Display" panose="020B0004020202020204" pitchFamily="34" charset="0"/>
              </a:rPr>
              <a:t>In November 2010 it was renamed as “Zomato”</a:t>
            </a:r>
          </a:p>
          <a:p>
            <a:r>
              <a:rPr lang="en-US" sz="1600" dirty="0">
                <a:solidFill>
                  <a:srgbClr val="F8F8F8"/>
                </a:solidFill>
                <a:latin typeface="Aptos Display" panose="020B0004020202020204" pitchFamily="34" charset="0"/>
              </a:rPr>
              <a:t>Parent Company – Info edge</a:t>
            </a:r>
          </a:p>
          <a:p>
            <a:r>
              <a:rPr lang="en-US" sz="1600" dirty="0">
                <a:solidFill>
                  <a:srgbClr val="F8F8F8"/>
                </a:solidFill>
                <a:latin typeface="Aptos Display" panose="020B0004020202020204" pitchFamily="34" charset="0"/>
              </a:rPr>
              <a:t>Category – Mobile Application Based</a:t>
            </a:r>
          </a:p>
          <a:p>
            <a:r>
              <a:rPr lang="en-US" sz="1600" dirty="0">
                <a:solidFill>
                  <a:srgbClr val="F8F8F8"/>
                </a:solidFill>
                <a:latin typeface="Aptos Display" panose="020B0004020202020204" pitchFamily="34" charset="0"/>
              </a:rPr>
              <a:t>Sector – Food &amp; Restaurant guide</a:t>
            </a:r>
          </a:p>
          <a:p>
            <a:r>
              <a:rPr lang="en-US" sz="1600" dirty="0">
                <a:solidFill>
                  <a:srgbClr val="F8F8F8"/>
                </a:solidFill>
                <a:latin typeface="Aptos Display" panose="020B0004020202020204" pitchFamily="34" charset="0"/>
              </a:rPr>
              <a:t>Tagline – Discover great places to eat around you</a:t>
            </a:r>
          </a:p>
          <a:p>
            <a:r>
              <a:rPr lang="en-US" sz="1600" dirty="0">
                <a:solidFill>
                  <a:srgbClr val="F8F8F8"/>
                </a:solidFill>
                <a:latin typeface="Aptos Display" panose="020B0004020202020204" pitchFamily="34" charset="0"/>
              </a:rPr>
              <a:t>USP – Content is what sets Zomato apart – The restaurant &amp; nightlife guide the menus, pictures and map locations</a:t>
            </a:r>
          </a:p>
          <a:p>
            <a:r>
              <a:rPr lang="en-US" sz="1600" dirty="0">
                <a:solidFill>
                  <a:srgbClr val="F8F8F8"/>
                </a:solidFill>
                <a:latin typeface="Aptos Display" panose="020B0004020202020204" pitchFamily="34" charset="0"/>
              </a:rPr>
              <a:t>Segment – Young population, working professionals looking for information of restaurants</a:t>
            </a:r>
          </a:p>
          <a:p>
            <a:r>
              <a:rPr lang="en-US" sz="1600" dirty="0">
                <a:solidFill>
                  <a:srgbClr val="F8F8F8"/>
                </a:solidFill>
                <a:latin typeface="Aptos Display" panose="020B0004020202020204" pitchFamily="34" charset="0"/>
              </a:rPr>
              <a:t>Target Group – All Smartphone Users</a:t>
            </a:r>
          </a:p>
          <a:p>
            <a:r>
              <a:rPr lang="en-US" sz="1600" dirty="0">
                <a:solidFill>
                  <a:srgbClr val="F8F8F8"/>
                </a:solidFill>
                <a:latin typeface="Aptos Display" panose="020B0004020202020204" pitchFamily="34" charset="0"/>
              </a:rPr>
              <a:t>Positioning – Zomato provides the “guide” or the “discovery” experience of restaurants &amp; food guide</a:t>
            </a:r>
            <a:endParaRPr lang="en-IN" sz="1600" dirty="0">
              <a:solidFill>
                <a:srgbClr val="F8F8F8"/>
              </a:solidFill>
              <a:latin typeface="Aptos Display" panose="020B0004020202020204" pitchFamily="34" charset="0"/>
            </a:endParaRPr>
          </a:p>
        </p:txBody>
      </p:sp>
      <p:pic>
        <p:nvPicPr>
          <p:cNvPr id="5" name="Picture 4" descr="A diagram of a food delivery&#10;&#10;Description automatically generated">
            <a:extLst>
              <a:ext uri="{FF2B5EF4-FFF2-40B4-BE49-F238E27FC236}">
                <a16:creationId xmlns:a16="http://schemas.microsoft.com/office/drawing/2014/main" id="{AE611D6F-E5A7-0D22-6025-4762655723EA}"/>
              </a:ext>
            </a:extLst>
          </p:cNvPr>
          <p:cNvPicPr>
            <a:picLocks noChangeAspect="1"/>
          </p:cNvPicPr>
          <p:nvPr/>
        </p:nvPicPr>
        <p:blipFill>
          <a:blip r:embed="rId2">
            <a:extLst>
              <a:ext uri="{28A0092B-C50C-407E-A947-70E740481C1C}">
                <a14:useLocalDpi xmlns:a14="http://schemas.microsoft.com/office/drawing/2010/main" val="0"/>
              </a:ext>
            </a:extLst>
          </a:blip>
          <a:srcRect l="6359" r="12589" b="1"/>
          <a:stretch/>
        </p:blipFill>
        <p:spPr>
          <a:xfrm>
            <a:off x="7478162" y="364763"/>
            <a:ext cx="3902044" cy="3347157"/>
          </a:xfrm>
          <a:prstGeom prst="rect">
            <a:avLst/>
          </a:prstGeom>
          <a:effectLst>
            <a:softEdge rad="63500"/>
          </a:effectLst>
        </p:spPr>
      </p:pic>
      <p:pic>
        <p:nvPicPr>
          <p:cNvPr id="4" name="Picture 3" descr="A red square with white text&#10;&#10;Description automatically generated">
            <a:extLst>
              <a:ext uri="{FF2B5EF4-FFF2-40B4-BE49-F238E27FC236}">
                <a16:creationId xmlns:a16="http://schemas.microsoft.com/office/drawing/2014/main" id="{E7A72311-3A08-C682-470A-3A4AAD84F7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788865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16349-EED6-98F3-B127-53992CAE43B8}"/>
              </a:ext>
            </a:extLst>
          </p:cNvPr>
          <p:cNvSpPr>
            <a:spLocks noGrp="1"/>
          </p:cNvSpPr>
          <p:nvPr>
            <p:ph type="title"/>
          </p:nvPr>
        </p:nvSpPr>
        <p:spPr>
          <a:xfrm>
            <a:off x="677335" y="1225153"/>
            <a:ext cx="8596668" cy="1826581"/>
          </a:xfrm>
        </p:spPr>
        <p:txBody>
          <a:bodyPr>
            <a:normAutofit/>
          </a:bodyPr>
          <a:lstStyle/>
          <a:p>
            <a:r>
              <a:rPr lang="en-US" sz="3200" dirty="0">
                <a:solidFill>
                  <a:srgbClr val="FFFF00"/>
                </a:solidFill>
                <a:latin typeface="Amasis MT Pro Black" panose="02040A04050005020304" pitchFamily="18" charset="0"/>
              </a:rPr>
              <a:t>Problem Statement</a:t>
            </a:r>
            <a:endParaRPr lang="en-IN" sz="3200" dirty="0">
              <a:solidFill>
                <a:srgbClr val="FFFF00"/>
              </a:solidFill>
              <a:latin typeface="Amasis MT Pro Black" panose="02040A04050005020304" pitchFamily="18" charset="0"/>
            </a:endParaRPr>
          </a:p>
        </p:txBody>
      </p:sp>
      <p:sp>
        <p:nvSpPr>
          <p:cNvPr id="3" name="Text Placeholder 2">
            <a:extLst>
              <a:ext uri="{FF2B5EF4-FFF2-40B4-BE49-F238E27FC236}">
                <a16:creationId xmlns:a16="http://schemas.microsoft.com/office/drawing/2014/main" id="{FF411599-C7DD-9173-FDB6-059A1788C8F0}"/>
              </a:ext>
            </a:extLst>
          </p:cNvPr>
          <p:cNvSpPr>
            <a:spLocks noGrp="1"/>
          </p:cNvSpPr>
          <p:nvPr>
            <p:ph type="body" idx="1"/>
          </p:nvPr>
        </p:nvSpPr>
        <p:spPr>
          <a:xfrm>
            <a:off x="429208" y="3160374"/>
            <a:ext cx="11411339" cy="860400"/>
          </a:xfrm>
        </p:spPr>
        <p:txBody>
          <a:bodyPr>
            <a:noAutofit/>
          </a:bodyPr>
          <a:lstStyle/>
          <a:p>
            <a:r>
              <a:rPr lang="en-US" sz="1800" b="0" i="0" dirty="0">
                <a:solidFill>
                  <a:srgbClr val="F8F8F8"/>
                </a:solidFill>
                <a:effectLst/>
                <a:latin typeface="Aptos Display" panose="020B0004020202020204" pitchFamily="34" charset="0"/>
              </a:rPr>
              <a:t>You are hired as a consultant data analyst by Zomato where the team is looking for expansion and opening more restaurants. Your task is to develop strategies/suggestions for opening newer restaurants.</a:t>
            </a:r>
            <a:endParaRPr lang="en-IN" sz="1800" dirty="0">
              <a:solidFill>
                <a:srgbClr val="F8F8F8"/>
              </a:solidFill>
              <a:latin typeface="Aptos Display" panose="020B0004020202020204" pitchFamily="34" charset="0"/>
            </a:endParaRPr>
          </a:p>
        </p:txBody>
      </p:sp>
      <p:pic>
        <p:nvPicPr>
          <p:cNvPr id="4" name="Picture 3" descr="A red square with white text&#10;&#10;Description automatically generated">
            <a:extLst>
              <a:ext uri="{FF2B5EF4-FFF2-40B4-BE49-F238E27FC236}">
                <a16:creationId xmlns:a16="http://schemas.microsoft.com/office/drawing/2014/main" id="{2664BE4E-46C1-BB63-F6D1-304C502FBE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4130734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FCE8A-160E-02F7-7205-8BC62CC49058}"/>
              </a:ext>
            </a:extLst>
          </p:cNvPr>
          <p:cNvSpPr>
            <a:spLocks noGrp="1"/>
          </p:cNvSpPr>
          <p:nvPr>
            <p:ph type="title"/>
          </p:nvPr>
        </p:nvSpPr>
        <p:spPr>
          <a:xfrm>
            <a:off x="415047" y="104115"/>
            <a:ext cx="3812922" cy="502467"/>
          </a:xfrm>
        </p:spPr>
        <p:txBody>
          <a:bodyPr anchor="ctr">
            <a:noAutofit/>
          </a:bodyPr>
          <a:lstStyle/>
          <a:p>
            <a:r>
              <a:rPr lang="en-US" sz="2800" b="1" dirty="0">
                <a:solidFill>
                  <a:srgbClr val="FFFF00"/>
                </a:solidFill>
                <a:latin typeface="Amasis MT Pro Black" panose="02040A04050005020304" pitchFamily="18" charset="0"/>
              </a:rPr>
              <a:t>Data Overview</a:t>
            </a:r>
            <a:endParaRPr lang="en-IN" sz="2800" b="1" dirty="0">
              <a:solidFill>
                <a:srgbClr val="FFFF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217C8401-AA5B-8725-647B-20186ED6A513}"/>
              </a:ext>
            </a:extLst>
          </p:cNvPr>
          <p:cNvSpPr>
            <a:spLocks noGrp="1"/>
          </p:cNvSpPr>
          <p:nvPr>
            <p:ph idx="1"/>
          </p:nvPr>
        </p:nvSpPr>
        <p:spPr>
          <a:xfrm>
            <a:off x="261138" y="606583"/>
            <a:ext cx="11816185" cy="6192570"/>
          </a:xfrm>
        </p:spPr>
        <p:txBody>
          <a:bodyPr anchor="ctr">
            <a:normAutofit fontScale="62500" lnSpcReduction="20000"/>
          </a:bodyPr>
          <a:lstStyle/>
          <a:p>
            <a:pPr>
              <a:lnSpc>
                <a:spcPct val="110000"/>
              </a:lnSpc>
            </a:pPr>
            <a:r>
              <a:rPr lang="en-US" sz="2600" b="1" dirty="0">
                <a:solidFill>
                  <a:srgbClr val="F8F8F8"/>
                </a:solidFill>
                <a:latin typeface="Aptos Display" panose="020B0004020202020204" pitchFamily="34" charset="0"/>
              </a:rPr>
              <a:t>Content</a:t>
            </a:r>
            <a:r>
              <a:rPr lang="en-US" sz="2600" dirty="0">
                <a:solidFill>
                  <a:srgbClr val="F8F8F8"/>
                </a:solidFill>
                <a:latin typeface="Aptos Display" panose="020B0004020202020204" pitchFamily="34" charset="0"/>
              </a:rPr>
              <a:t>: The dataset used for this analysis is sourced from Zomato, a leading restaurant discovery and food delivery platform. The dataset includes comprehensive information about restaurants from various countries, which is used to analyze market trends, restaurant distribution, and competitive landscapes.</a:t>
            </a:r>
          </a:p>
          <a:p>
            <a:pPr marL="0" indent="0">
              <a:lnSpc>
                <a:spcPct val="110000"/>
              </a:lnSpc>
              <a:buNone/>
            </a:pPr>
            <a:r>
              <a:rPr lang="en-US" sz="2600" b="1" u="sng" dirty="0">
                <a:solidFill>
                  <a:srgbClr val="F8F8F8"/>
                </a:solidFill>
                <a:latin typeface="Aptos Display" panose="020B0004020202020204" pitchFamily="34" charset="0"/>
              </a:rPr>
              <a:t>Key Variables:</a:t>
            </a: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Restaurant ID: </a:t>
            </a:r>
            <a:r>
              <a:rPr lang="en-US" sz="2600" b="0" i="0" u="none" strike="noStrike" dirty="0">
                <a:solidFill>
                  <a:srgbClr val="F8F8F8"/>
                </a:solidFill>
                <a:effectLst/>
                <a:latin typeface="Aptos Display" panose="020B0004020202020204" pitchFamily="34" charset="0"/>
              </a:rPr>
              <a:t>Unique identifier for each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Restaurant Name: </a:t>
            </a:r>
            <a:r>
              <a:rPr lang="en-US" sz="2600" b="0" i="0" u="none" strike="noStrike" dirty="0">
                <a:solidFill>
                  <a:srgbClr val="F8F8F8"/>
                </a:solidFill>
                <a:effectLst/>
                <a:latin typeface="Aptos Display" panose="020B0004020202020204" pitchFamily="34" charset="0"/>
              </a:rPr>
              <a:t>The name of the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err="1">
                <a:solidFill>
                  <a:srgbClr val="F8F8F8"/>
                </a:solidFill>
                <a:effectLst/>
                <a:latin typeface="Aptos Display" panose="020B0004020202020204" pitchFamily="34" charset="0"/>
              </a:rPr>
              <a:t>CountryCode</a:t>
            </a:r>
            <a:r>
              <a:rPr lang="en-US" sz="2600" b="1" i="0" u="none" strike="noStrike" dirty="0">
                <a:solidFill>
                  <a:srgbClr val="F8F8F8"/>
                </a:solidFill>
                <a:effectLst/>
                <a:latin typeface="Aptos Display" panose="020B0004020202020204" pitchFamily="34" charset="0"/>
              </a:rPr>
              <a:t>: </a:t>
            </a:r>
            <a:r>
              <a:rPr lang="en-US" sz="2600" b="0" i="0" u="none" strike="noStrike" dirty="0">
                <a:solidFill>
                  <a:srgbClr val="F8F8F8"/>
                </a:solidFill>
                <a:effectLst/>
                <a:latin typeface="Aptos Display" panose="020B0004020202020204" pitchFamily="34" charset="0"/>
              </a:rPr>
              <a:t>Country code of the location where the restaurant is situated.</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City: </a:t>
            </a:r>
            <a:r>
              <a:rPr lang="en-US" sz="2600" b="0" i="0" u="none" strike="noStrike" dirty="0">
                <a:solidFill>
                  <a:srgbClr val="F8F8F8"/>
                </a:solidFill>
                <a:effectLst/>
                <a:latin typeface="Aptos Display" panose="020B0004020202020204" pitchFamily="34" charset="0"/>
              </a:rPr>
              <a:t>The city where the restaurant is located.</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Address: </a:t>
            </a:r>
            <a:r>
              <a:rPr lang="en-US" sz="2600" b="0" i="0" u="none" strike="noStrike" dirty="0">
                <a:solidFill>
                  <a:srgbClr val="F8F8F8"/>
                </a:solidFill>
                <a:effectLst/>
                <a:latin typeface="Aptos Display" panose="020B0004020202020204" pitchFamily="34" charset="0"/>
              </a:rPr>
              <a:t>The specific address of the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Locality: </a:t>
            </a:r>
            <a:r>
              <a:rPr lang="en-US" sz="2600" b="0" i="0" u="none" strike="noStrike" dirty="0">
                <a:solidFill>
                  <a:srgbClr val="F8F8F8"/>
                </a:solidFill>
                <a:effectLst/>
                <a:latin typeface="Aptos Display" panose="020B0004020202020204" pitchFamily="34" charset="0"/>
              </a:rPr>
              <a:t>The locality or neighborhood where the restaurant is situated.</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Locality Verbose: </a:t>
            </a:r>
            <a:r>
              <a:rPr lang="en-US" sz="2600" b="0" i="0" u="none" strike="noStrike" dirty="0">
                <a:solidFill>
                  <a:srgbClr val="F8F8F8"/>
                </a:solidFill>
                <a:effectLst/>
                <a:latin typeface="Aptos Display" panose="020B0004020202020204" pitchFamily="34" charset="0"/>
              </a:rPr>
              <a:t>Detailed information about the locality.</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Longitude: </a:t>
            </a:r>
            <a:r>
              <a:rPr lang="en-US" sz="2600" b="0" i="0" u="none" strike="noStrike" dirty="0">
                <a:solidFill>
                  <a:srgbClr val="F8F8F8"/>
                </a:solidFill>
                <a:effectLst/>
                <a:latin typeface="Aptos Display" panose="020B0004020202020204" pitchFamily="34" charset="0"/>
              </a:rPr>
              <a:t>The geographical longitude coordinate of the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Latitude: </a:t>
            </a:r>
            <a:r>
              <a:rPr lang="en-US" sz="2600" b="0" i="0" u="none" strike="noStrike" dirty="0">
                <a:solidFill>
                  <a:srgbClr val="F8F8F8"/>
                </a:solidFill>
                <a:effectLst/>
                <a:latin typeface="Aptos Display" panose="020B0004020202020204" pitchFamily="34" charset="0"/>
              </a:rPr>
              <a:t>The geographical latitude coordinate of the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Cuisines: </a:t>
            </a:r>
            <a:r>
              <a:rPr lang="en-US" sz="2600" b="0" i="0" u="none" strike="noStrike" dirty="0">
                <a:solidFill>
                  <a:srgbClr val="F8F8F8"/>
                </a:solidFill>
                <a:effectLst/>
                <a:latin typeface="Aptos Display" panose="020B0004020202020204" pitchFamily="34" charset="0"/>
              </a:rPr>
              <a:t>The type of cuisine offered by the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Currency: </a:t>
            </a:r>
            <a:r>
              <a:rPr lang="en-US" sz="2600" b="0" i="0" u="none" strike="noStrike" dirty="0">
                <a:solidFill>
                  <a:srgbClr val="F8F8F8"/>
                </a:solidFill>
                <a:effectLst/>
                <a:latin typeface="Aptos Display" panose="020B0004020202020204" pitchFamily="34" charset="0"/>
              </a:rPr>
              <a:t>The currency used for transactions in the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err="1">
                <a:solidFill>
                  <a:srgbClr val="F8F8F8"/>
                </a:solidFill>
                <a:effectLst/>
                <a:latin typeface="Aptos Display" panose="020B0004020202020204" pitchFamily="34" charset="0"/>
              </a:rPr>
              <a:t>Has_Table_booking</a:t>
            </a:r>
            <a:r>
              <a:rPr lang="en-US" sz="2600" b="1" i="0" u="none" strike="noStrike" dirty="0">
                <a:solidFill>
                  <a:srgbClr val="F8F8F8"/>
                </a:solidFill>
                <a:effectLst/>
                <a:latin typeface="Aptos Display" panose="020B0004020202020204" pitchFamily="34" charset="0"/>
              </a:rPr>
              <a:t>: </a:t>
            </a:r>
            <a:r>
              <a:rPr lang="en-US" sz="2600" b="0" i="0" u="none" strike="noStrike" dirty="0">
                <a:solidFill>
                  <a:srgbClr val="F8F8F8"/>
                </a:solidFill>
                <a:effectLst/>
                <a:latin typeface="Aptos Display" panose="020B0004020202020204" pitchFamily="34" charset="0"/>
              </a:rPr>
              <a:t>Indicates whether the restaurant has a table booking option (Yes/No).</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err="1">
                <a:solidFill>
                  <a:srgbClr val="F8F8F8"/>
                </a:solidFill>
                <a:effectLst/>
                <a:latin typeface="Aptos Display" panose="020B0004020202020204" pitchFamily="34" charset="0"/>
              </a:rPr>
              <a:t>Has_Online_delivery</a:t>
            </a:r>
            <a:r>
              <a:rPr lang="en-US" sz="2600" b="1" i="0" u="none" strike="noStrike" dirty="0">
                <a:solidFill>
                  <a:srgbClr val="F8F8F8"/>
                </a:solidFill>
                <a:effectLst/>
                <a:latin typeface="Aptos Display" panose="020B0004020202020204" pitchFamily="34" charset="0"/>
              </a:rPr>
              <a:t>: </a:t>
            </a:r>
            <a:r>
              <a:rPr lang="en-US" sz="2600" b="0" i="0" u="none" strike="noStrike" dirty="0">
                <a:solidFill>
                  <a:srgbClr val="F8F8F8"/>
                </a:solidFill>
                <a:effectLst/>
                <a:latin typeface="Aptos Display" panose="020B0004020202020204" pitchFamily="34" charset="0"/>
              </a:rPr>
              <a:t>Indicates whether the restaurant offers online delivery (Yes/No).</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err="1">
                <a:solidFill>
                  <a:srgbClr val="F8F8F8"/>
                </a:solidFill>
                <a:effectLst/>
                <a:latin typeface="Aptos Display" panose="020B0004020202020204" pitchFamily="34" charset="0"/>
              </a:rPr>
              <a:t>Is_delivering_now</a:t>
            </a:r>
            <a:r>
              <a:rPr lang="en-US" sz="2600" b="1" i="0" u="none" strike="noStrike" dirty="0">
                <a:solidFill>
                  <a:srgbClr val="F8F8F8"/>
                </a:solidFill>
                <a:effectLst/>
                <a:latin typeface="Aptos Display" panose="020B0004020202020204" pitchFamily="34" charset="0"/>
              </a:rPr>
              <a:t>: </a:t>
            </a:r>
            <a:r>
              <a:rPr lang="en-US" sz="2600" b="0" i="0" u="none" strike="noStrike" dirty="0">
                <a:solidFill>
                  <a:srgbClr val="F8F8F8"/>
                </a:solidFill>
                <a:effectLst/>
                <a:latin typeface="Aptos Display" panose="020B0004020202020204" pitchFamily="34" charset="0"/>
              </a:rPr>
              <a:t>Indicates whether the restaurant is currently delivering (Yes/No).</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err="1">
                <a:solidFill>
                  <a:srgbClr val="F8F8F8"/>
                </a:solidFill>
                <a:effectLst/>
                <a:latin typeface="Aptos Display" panose="020B0004020202020204" pitchFamily="34" charset="0"/>
              </a:rPr>
              <a:t>Switch_to_order_menu</a:t>
            </a:r>
            <a:r>
              <a:rPr lang="en-US" sz="2600" b="1" i="0" u="none" strike="noStrike" dirty="0">
                <a:solidFill>
                  <a:srgbClr val="F8F8F8"/>
                </a:solidFill>
                <a:effectLst/>
                <a:latin typeface="Aptos Display" panose="020B0004020202020204" pitchFamily="34" charset="0"/>
              </a:rPr>
              <a:t>: </a:t>
            </a:r>
            <a:r>
              <a:rPr lang="en-US" sz="2600" b="0" i="0" u="none" strike="noStrike" dirty="0">
                <a:solidFill>
                  <a:srgbClr val="F8F8F8"/>
                </a:solidFill>
                <a:effectLst/>
                <a:latin typeface="Aptos Display" panose="020B0004020202020204" pitchFamily="34" charset="0"/>
              </a:rPr>
              <a:t>Indicates whether users can switch to the order menu (Yes/No).</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err="1">
                <a:solidFill>
                  <a:srgbClr val="F8F8F8"/>
                </a:solidFill>
                <a:effectLst/>
                <a:latin typeface="Aptos Display" panose="020B0004020202020204" pitchFamily="34" charset="0"/>
              </a:rPr>
              <a:t>Price_range</a:t>
            </a:r>
            <a:r>
              <a:rPr lang="en-US" sz="2600" b="1" i="0" u="none" strike="noStrike" dirty="0">
                <a:solidFill>
                  <a:srgbClr val="F8F8F8"/>
                </a:solidFill>
                <a:effectLst/>
                <a:latin typeface="Aptos Display" panose="020B0004020202020204" pitchFamily="34" charset="0"/>
              </a:rPr>
              <a:t>: </a:t>
            </a:r>
            <a:r>
              <a:rPr lang="en-US" sz="2600" b="0" i="0" u="none" strike="noStrike" dirty="0">
                <a:solidFill>
                  <a:srgbClr val="F8F8F8"/>
                </a:solidFill>
                <a:effectLst/>
                <a:latin typeface="Aptos Display" panose="020B0004020202020204" pitchFamily="34" charset="0"/>
              </a:rPr>
              <a:t>A numeric value indicating the price range category of the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Votes: </a:t>
            </a:r>
            <a:r>
              <a:rPr lang="en-US" sz="2600" b="0" i="0" u="none" strike="noStrike" dirty="0">
                <a:solidFill>
                  <a:srgbClr val="F8F8F8"/>
                </a:solidFill>
                <a:effectLst/>
                <a:latin typeface="Aptos Display" panose="020B0004020202020204" pitchFamily="34" charset="0"/>
              </a:rPr>
              <a:t>The number of votes or ratings/(feedback) received by the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err="1">
                <a:solidFill>
                  <a:srgbClr val="F8F8F8"/>
                </a:solidFill>
                <a:effectLst/>
                <a:latin typeface="Aptos Display" panose="020B0004020202020204" pitchFamily="34" charset="0"/>
              </a:rPr>
              <a:t>Average_Cost_for_two</a:t>
            </a:r>
            <a:r>
              <a:rPr lang="en-US" sz="2600" b="1" i="0" u="none" strike="noStrike" dirty="0">
                <a:solidFill>
                  <a:srgbClr val="F8F8F8"/>
                </a:solidFill>
                <a:effectLst/>
                <a:latin typeface="Aptos Display" panose="020B0004020202020204" pitchFamily="34" charset="0"/>
              </a:rPr>
              <a:t>: </a:t>
            </a:r>
            <a:r>
              <a:rPr lang="en-US" sz="2600" b="0" i="0" u="none" strike="noStrike" dirty="0">
                <a:solidFill>
                  <a:srgbClr val="F8F8F8"/>
                </a:solidFill>
                <a:effectLst/>
                <a:latin typeface="Aptos Display" panose="020B0004020202020204" pitchFamily="34" charset="0"/>
              </a:rPr>
              <a:t>The average cost for two people dining at the restaurant.</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a:solidFill>
                  <a:srgbClr val="F8F8F8"/>
                </a:solidFill>
                <a:effectLst/>
                <a:latin typeface="Aptos Display" panose="020B0004020202020204" pitchFamily="34" charset="0"/>
              </a:rPr>
              <a:t>Rating: </a:t>
            </a:r>
            <a:r>
              <a:rPr lang="en-US" sz="2600" b="0" i="0" u="none" strike="noStrike" dirty="0">
                <a:solidFill>
                  <a:srgbClr val="F8F8F8"/>
                </a:solidFill>
                <a:effectLst/>
                <a:latin typeface="Aptos Display" panose="020B0004020202020204" pitchFamily="34" charset="0"/>
              </a:rPr>
              <a:t>The overall rating of the restaurant is based on user reviews.</a:t>
            </a:r>
            <a:endParaRPr lang="en-US" sz="2600" b="1" i="0" u="none" strike="noStrike" dirty="0">
              <a:solidFill>
                <a:srgbClr val="F8F8F8"/>
              </a:solidFill>
              <a:effectLst/>
              <a:latin typeface="Aptos Display" panose="020B0004020202020204" pitchFamily="34" charset="0"/>
            </a:endParaRPr>
          </a:p>
          <a:p>
            <a:pPr rtl="0" fontAlgn="base">
              <a:lnSpc>
                <a:spcPct val="110000"/>
              </a:lnSpc>
              <a:spcBef>
                <a:spcPts val="0"/>
              </a:spcBef>
              <a:spcAft>
                <a:spcPts val="0"/>
              </a:spcAft>
              <a:buFont typeface="Arial" panose="020B0604020202020204" pitchFamily="34" charset="0"/>
              <a:buChar char="•"/>
            </a:pPr>
            <a:r>
              <a:rPr lang="en-US" sz="2600" b="1" i="0" u="none" strike="noStrike" dirty="0" err="1">
                <a:solidFill>
                  <a:srgbClr val="F8F8F8"/>
                </a:solidFill>
                <a:effectLst/>
                <a:latin typeface="Aptos Display" panose="020B0004020202020204" pitchFamily="34" charset="0"/>
              </a:rPr>
              <a:t>Datekey_opening</a:t>
            </a:r>
            <a:r>
              <a:rPr lang="en-US" sz="2600" b="1" i="0" u="none" strike="noStrike" dirty="0">
                <a:solidFill>
                  <a:srgbClr val="F8F8F8"/>
                </a:solidFill>
                <a:effectLst/>
                <a:latin typeface="Aptos Display" panose="020B0004020202020204" pitchFamily="34" charset="0"/>
              </a:rPr>
              <a:t>: </a:t>
            </a:r>
            <a:r>
              <a:rPr lang="en-US" sz="2600" b="0" i="0" u="none" strike="noStrike" dirty="0">
                <a:solidFill>
                  <a:srgbClr val="F8F8F8"/>
                </a:solidFill>
                <a:effectLst/>
                <a:latin typeface="Aptos Display" panose="020B0004020202020204" pitchFamily="34" charset="0"/>
              </a:rPr>
              <a:t>The date when the restaurant was opened.</a:t>
            </a:r>
            <a:br>
              <a:rPr lang="en-US" sz="800" b="0" dirty="0">
                <a:effectLst/>
                <a:latin typeface="Tw Cen MT Condensed Extra Bold" panose="020B0803020202020204" pitchFamily="34" charset="0"/>
              </a:rPr>
            </a:br>
            <a:br>
              <a:rPr lang="en-US" sz="800" b="0" dirty="0">
                <a:effectLst/>
              </a:rPr>
            </a:br>
            <a:br>
              <a:rPr lang="en-US" sz="800" b="0" dirty="0">
                <a:effectLst/>
              </a:rPr>
            </a:br>
            <a:br>
              <a:rPr lang="en-US" sz="800" b="0" dirty="0">
                <a:effectLst/>
              </a:rPr>
            </a:br>
            <a:br>
              <a:rPr lang="en-US" sz="800" b="0" dirty="0">
                <a:effectLst/>
              </a:rPr>
            </a:br>
            <a:br>
              <a:rPr lang="en-US" sz="800" b="0" dirty="0">
                <a:effectLst/>
              </a:rPr>
            </a:br>
            <a:br>
              <a:rPr lang="en-US" sz="800" b="0" dirty="0">
                <a:effectLst/>
              </a:rPr>
            </a:br>
            <a:br>
              <a:rPr lang="en-US" sz="800" b="0" dirty="0">
                <a:effectLst/>
              </a:rPr>
            </a:br>
            <a:endParaRPr lang="en-IN" sz="800" dirty="0"/>
          </a:p>
        </p:txBody>
      </p:sp>
      <p:pic>
        <p:nvPicPr>
          <p:cNvPr id="4" name="Picture 3" descr="A red square with white text&#10;&#10;Description automatically generated">
            <a:extLst>
              <a:ext uri="{FF2B5EF4-FFF2-40B4-BE49-F238E27FC236}">
                <a16:creationId xmlns:a16="http://schemas.microsoft.com/office/drawing/2014/main" id="{F0194D5A-4205-D02B-9FEA-4D5A18862C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29224034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4EAF107F-A2A9-046C-32AA-1FC28472D58D}"/>
              </a:ext>
            </a:extLst>
          </p:cNvPr>
          <p:cNvSpPr>
            <a:spLocks noGrp="1"/>
          </p:cNvSpPr>
          <p:nvPr>
            <p:ph idx="1"/>
          </p:nvPr>
        </p:nvSpPr>
        <p:spPr>
          <a:xfrm>
            <a:off x="4167390" y="690466"/>
            <a:ext cx="6906491" cy="5971690"/>
          </a:xfrm>
          <a:effectLst>
            <a:outerShdw blurRad="50800" dist="38100" dir="2700000" algn="tl" rotWithShape="0">
              <a:prstClr val="black">
                <a:alpha val="40000"/>
              </a:prstClr>
            </a:outerShdw>
          </a:effectLst>
        </p:spPr>
        <p:txBody>
          <a:bodyPr anchor="ctr">
            <a:normAutofit fontScale="77500" lnSpcReduction="20000"/>
          </a:bodyPr>
          <a:lstStyle/>
          <a:p>
            <a:pPr marL="0" indent="0">
              <a:buNone/>
            </a:pPr>
            <a:r>
              <a:rPr lang="en-US" sz="1900" dirty="0">
                <a:solidFill>
                  <a:srgbClr val="FFFF00"/>
                </a:solidFill>
                <a:latin typeface="Amasis MT Pro Black" panose="02040A04050005020304" pitchFamily="18" charset="0"/>
              </a:rPr>
              <a:t>METHODOLOGY</a:t>
            </a:r>
          </a:p>
          <a:p>
            <a:r>
              <a:rPr lang="en-US" sz="2300" dirty="0">
                <a:latin typeface="Aptos Display" panose="020B0004020202020204" pitchFamily="34" charset="0"/>
              </a:rPr>
              <a:t> </a:t>
            </a:r>
            <a:r>
              <a:rPr lang="en-US" sz="2300" b="1" u="sng" dirty="0">
                <a:solidFill>
                  <a:srgbClr val="F8F8F8"/>
                </a:solidFill>
                <a:latin typeface="Aptos Display" panose="020B0004020202020204" pitchFamily="34" charset="0"/>
              </a:rPr>
              <a:t>Data cleaning</a:t>
            </a:r>
            <a:r>
              <a:rPr lang="en-US" sz="2300" b="1" dirty="0">
                <a:solidFill>
                  <a:srgbClr val="F8F8F8"/>
                </a:solidFill>
                <a:latin typeface="Aptos Display" panose="020B0004020202020204" pitchFamily="34" charset="0"/>
              </a:rPr>
              <a:t>: </a:t>
            </a:r>
            <a:r>
              <a:rPr lang="en-US" sz="2300" dirty="0">
                <a:solidFill>
                  <a:srgbClr val="F8F8F8"/>
                </a:solidFill>
                <a:latin typeface="Aptos Display" panose="020B0004020202020204" pitchFamily="34" charset="0"/>
              </a:rPr>
              <a:t>Removed null and empty values which could hamper our analysis, such as in some places “cuisines” cell was empty and </a:t>
            </a:r>
            <a:r>
              <a:rPr lang="en-US" sz="2300" dirty="0" err="1">
                <a:solidFill>
                  <a:srgbClr val="F8F8F8"/>
                </a:solidFill>
                <a:latin typeface="Aptos Display" panose="020B0004020202020204" pitchFamily="34" charset="0"/>
              </a:rPr>
              <a:t>average_cost_for_two</a:t>
            </a:r>
            <a:r>
              <a:rPr lang="en-US" sz="2300" dirty="0">
                <a:solidFill>
                  <a:srgbClr val="F8F8F8"/>
                </a:solidFill>
                <a:latin typeface="Aptos Display" panose="020B0004020202020204" pitchFamily="34" charset="0"/>
              </a:rPr>
              <a:t> was 0 both are data entry/collection errors.</a:t>
            </a:r>
          </a:p>
          <a:p>
            <a:r>
              <a:rPr lang="en-US" sz="2300" b="1" u="sng" dirty="0">
                <a:solidFill>
                  <a:srgbClr val="F8F8F8"/>
                </a:solidFill>
                <a:latin typeface="Aptos Display" panose="020B0004020202020204" pitchFamily="34" charset="0"/>
              </a:rPr>
              <a:t>Data preparation: </a:t>
            </a:r>
            <a:r>
              <a:rPr lang="en-US" sz="2300" dirty="0">
                <a:solidFill>
                  <a:srgbClr val="F8F8F8"/>
                </a:solidFill>
                <a:latin typeface="Aptos Display" panose="020B0004020202020204" pitchFamily="34" charset="0"/>
              </a:rPr>
              <a:t>Used VLOOKUP() to place create a new column “country” alongside “</a:t>
            </a:r>
            <a:r>
              <a:rPr lang="en-US" sz="2300" dirty="0" err="1">
                <a:solidFill>
                  <a:srgbClr val="F8F8F8"/>
                </a:solidFill>
                <a:latin typeface="Aptos Display" panose="020B0004020202020204" pitchFamily="34" charset="0"/>
              </a:rPr>
              <a:t>country_codes</a:t>
            </a:r>
            <a:r>
              <a:rPr lang="en-US" sz="2300" dirty="0">
                <a:solidFill>
                  <a:srgbClr val="F8F8F8"/>
                </a:solidFill>
                <a:latin typeface="Aptos Display" panose="020B0004020202020204" pitchFamily="34" charset="0"/>
              </a:rPr>
              <a:t>’’ in Raw sheet. Also, created a new column “</a:t>
            </a:r>
            <a:r>
              <a:rPr lang="en-US" sz="2300" dirty="0" err="1">
                <a:solidFill>
                  <a:srgbClr val="F8F8F8"/>
                </a:solidFill>
                <a:latin typeface="Aptos Display" panose="020B0004020202020204" pitchFamily="34" charset="0"/>
              </a:rPr>
              <a:t>Average_Cost_with_currency</a:t>
            </a:r>
            <a:r>
              <a:rPr lang="en-US" sz="2300" dirty="0">
                <a:solidFill>
                  <a:srgbClr val="F8F8F8"/>
                </a:solidFill>
                <a:latin typeface="Aptos Display" panose="020B0004020202020204" pitchFamily="34" charset="0"/>
              </a:rPr>
              <a:t>” with string functions like MID() and FIND() to get </a:t>
            </a:r>
            <a:r>
              <a:rPr lang="en-US" sz="2300" dirty="0" err="1">
                <a:solidFill>
                  <a:srgbClr val="F8F8F8"/>
                </a:solidFill>
                <a:latin typeface="Aptos Display" panose="020B0004020202020204" pitchFamily="34" charset="0"/>
              </a:rPr>
              <a:t>average_cost</a:t>
            </a:r>
            <a:r>
              <a:rPr lang="en-US" sz="2300" dirty="0">
                <a:solidFill>
                  <a:srgbClr val="F8F8F8"/>
                </a:solidFill>
                <a:latin typeface="Aptos Display" panose="020B0004020202020204" pitchFamily="34" charset="0"/>
              </a:rPr>
              <a:t> with the native currency abbreviation for better representation.</a:t>
            </a:r>
          </a:p>
          <a:p>
            <a:r>
              <a:rPr lang="en-US" sz="2300" b="1" u="sng" dirty="0">
                <a:solidFill>
                  <a:srgbClr val="F8F8F8"/>
                </a:solidFill>
                <a:latin typeface="Aptos Display" panose="020B0004020202020204" pitchFamily="34" charset="0"/>
              </a:rPr>
              <a:t>Conversion: </a:t>
            </a:r>
            <a:r>
              <a:rPr lang="en-US" sz="2300" dirty="0">
                <a:solidFill>
                  <a:srgbClr val="F8F8F8"/>
                </a:solidFill>
                <a:latin typeface="Aptos Display" panose="020B0004020202020204" pitchFamily="34" charset="0"/>
              </a:rPr>
              <a:t>Converted </a:t>
            </a:r>
            <a:r>
              <a:rPr lang="en-US" sz="2300" dirty="0" err="1">
                <a:solidFill>
                  <a:srgbClr val="F8F8F8"/>
                </a:solidFill>
                <a:latin typeface="Aptos Display" panose="020B0004020202020204" pitchFamily="34" charset="0"/>
              </a:rPr>
              <a:t>average_cost_for_two</a:t>
            </a:r>
            <a:r>
              <a:rPr lang="en-US" sz="2300" dirty="0">
                <a:solidFill>
                  <a:srgbClr val="F8F8F8"/>
                </a:solidFill>
                <a:latin typeface="Aptos Display" panose="020B0004020202020204" pitchFamily="34" charset="0"/>
              </a:rPr>
              <a:t> in INR for sake of simplicity and readability.</a:t>
            </a:r>
          </a:p>
          <a:p>
            <a:r>
              <a:rPr lang="en-US" sz="2300" b="1" u="sng" dirty="0">
                <a:solidFill>
                  <a:srgbClr val="F8F8F8"/>
                </a:solidFill>
                <a:latin typeface="Aptos Display" panose="020B0004020202020204" pitchFamily="34" charset="0"/>
              </a:rPr>
              <a:t>Data aggregation: </a:t>
            </a:r>
            <a:r>
              <a:rPr lang="en-US" sz="2300" dirty="0">
                <a:solidFill>
                  <a:srgbClr val="F8F8F8"/>
                </a:solidFill>
                <a:latin typeface="Aptos Display" panose="020B0004020202020204" pitchFamily="34" charset="0"/>
              </a:rPr>
              <a:t>Used PIVOT Tables to summarize data in a constructive way to gain insights on various key metrics and patterns across countries</a:t>
            </a:r>
          </a:p>
          <a:p>
            <a:r>
              <a:rPr lang="en-US" sz="2300" b="1" u="sng" dirty="0">
                <a:solidFill>
                  <a:srgbClr val="F8F8F8"/>
                </a:solidFill>
                <a:latin typeface="Aptos Display" panose="020B0004020202020204" pitchFamily="34" charset="0"/>
              </a:rPr>
              <a:t>Regional Segmentation</a:t>
            </a:r>
            <a:r>
              <a:rPr lang="en-US" sz="2300" u="sng" dirty="0">
                <a:solidFill>
                  <a:srgbClr val="F8F8F8"/>
                </a:solidFill>
                <a:latin typeface="Aptos Display" panose="020B0004020202020204" pitchFamily="34" charset="0"/>
              </a:rPr>
              <a:t>: </a:t>
            </a:r>
            <a:r>
              <a:rPr lang="en-US" sz="2300" dirty="0">
                <a:solidFill>
                  <a:srgbClr val="F8F8F8"/>
                </a:solidFill>
                <a:latin typeface="Aptos Display" panose="020B0004020202020204" pitchFamily="34" charset="0"/>
              </a:rPr>
              <a:t>Divided restaurants per country to gain insight on local market trends and further make decision on entering said markets.</a:t>
            </a:r>
          </a:p>
          <a:p>
            <a:r>
              <a:rPr lang="en-US" sz="2300" b="1" u="sng" dirty="0" err="1">
                <a:solidFill>
                  <a:srgbClr val="F8F8F8"/>
                </a:solidFill>
                <a:latin typeface="Aptos Display" panose="020B0004020202020204" pitchFamily="34" charset="0"/>
              </a:rPr>
              <a:t>Visualizasion</a:t>
            </a:r>
            <a:r>
              <a:rPr lang="en-US" sz="2300" b="1" u="sng" dirty="0">
                <a:solidFill>
                  <a:srgbClr val="F8F8F8"/>
                </a:solidFill>
                <a:latin typeface="Aptos Display" panose="020B0004020202020204" pitchFamily="34" charset="0"/>
              </a:rPr>
              <a:t>: </a:t>
            </a:r>
            <a:r>
              <a:rPr lang="en-US" sz="2300" dirty="0">
                <a:solidFill>
                  <a:srgbClr val="F8F8F8"/>
                </a:solidFill>
                <a:latin typeface="Aptos Display" panose="020B0004020202020204" pitchFamily="34" charset="0"/>
              </a:rPr>
              <a:t>Created clear, dynamic and striking visualizations to help understand the data and market situations better across various segments of time.</a:t>
            </a:r>
          </a:p>
          <a:p>
            <a:pPr marL="0" indent="0">
              <a:buNone/>
            </a:pPr>
            <a:endParaRPr lang="en-US" sz="1500" b="1" dirty="0"/>
          </a:p>
          <a:p>
            <a:pPr marL="0" indent="0">
              <a:buNone/>
            </a:pPr>
            <a:r>
              <a:rPr lang="en-US" sz="1500" b="1" dirty="0"/>
              <a:t>                   	</a:t>
            </a:r>
            <a:endParaRPr lang="en-IN" sz="1500" dirty="0"/>
          </a:p>
        </p:txBody>
      </p:sp>
      <p:pic>
        <p:nvPicPr>
          <p:cNvPr id="3" name="Picture 2" descr="A mop and bucket on a floor&#10;&#10;Description automatically generated">
            <a:extLst>
              <a:ext uri="{FF2B5EF4-FFF2-40B4-BE49-F238E27FC236}">
                <a16:creationId xmlns:a16="http://schemas.microsoft.com/office/drawing/2014/main" id="{42B5394E-78D2-CA3F-33F0-9692C164C09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34187" y="942319"/>
            <a:ext cx="2329205" cy="2166703"/>
          </a:xfrm>
          <a:prstGeom prst="rect">
            <a:avLst/>
          </a:prstGeom>
        </p:spPr>
      </p:pic>
      <p:pic>
        <p:nvPicPr>
          <p:cNvPr id="5" name="Picture 4" descr="A person and person in lab coats working on a machine&#10;&#10;Description automatically generated">
            <a:extLst>
              <a:ext uri="{FF2B5EF4-FFF2-40B4-BE49-F238E27FC236}">
                <a16:creationId xmlns:a16="http://schemas.microsoft.com/office/drawing/2014/main" id="{424CD24C-FD03-C6F4-AD7F-1A033DBB67F3}"/>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838200" y="3857428"/>
            <a:ext cx="2521178" cy="1414947"/>
          </a:xfrm>
          <a:prstGeom prst="rect">
            <a:avLst/>
          </a:prstGeom>
          <a:effectLst>
            <a:softEdge rad="127000"/>
          </a:effectLst>
        </p:spPr>
      </p:pic>
      <p:pic>
        <p:nvPicPr>
          <p:cNvPr id="2" name="Picture 1" descr="A red square with white text&#10;&#10;Description automatically generated">
            <a:extLst>
              <a:ext uri="{FF2B5EF4-FFF2-40B4-BE49-F238E27FC236}">
                <a16:creationId xmlns:a16="http://schemas.microsoft.com/office/drawing/2014/main" id="{7A89104E-C7CD-E7AF-1AA4-DD35A441C34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3209189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83DBDB-14BA-0C5E-22A4-F88FFC1A3F5E}"/>
              </a:ext>
            </a:extLst>
          </p:cNvPr>
          <p:cNvSpPr>
            <a:spLocks noGrp="1"/>
          </p:cNvSpPr>
          <p:nvPr>
            <p:ph idx="1"/>
          </p:nvPr>
        </p:nvSpPr>
        <p:spPr>
          <a:xfrm>
            <a:off x="5526156" y="447675"/>
            <a:ext cx="5827644" cy="5729287"/>
          </a:xfrm>
          <a:effectLst>
            <a:outerShdw blurRad="50800" dist="38100" dir="2700000" algn="tl" rotWithShape="0">
              <a:prstClr val="black">
                <a:alpha val="40000"/>
              </a:prstClr>
            </a:outerShdw>
          </a:effectLst>
        </p:spPr>
        <p:txBody>
          <a:bodyPr anchor="t">
            <a:normAutofit fontScale="92500" lnSpcReduction="10000"/>
          </a:bodyPr>
          <a:lstStyle/>
          <a:p>
            <a:pPr marL="457200" lvl="1" indent="0">
              <a:buNone/>
            </a:pPr>
            <a:r>
              <a:rPr lang="en-US" sz="1600" b="1" dirty="0">
                <a:solidFill>
                  <a:srgbClr val="FFFF00"/>
                </a:solidFill>
                <a:latin typeface="Amasis MT Pro Black" panose="02040A04050005020304" pitchFamily="18" charset="0"/>
              </a:rPr>
              <a:t>ESSENTIAL DETAILS FROM FILTERED DATA</a:t>
            </a:r>
          </a:p>
          <a:p>
            <a:pPr marL="457200" lvl="1" indent="0">
              <a:buNone/>
            </a:pPr>
            <a:endParaRPr lang="en-US" sz="1100" b="1" dirty="0">
              <a:latin typeface="Aptos Display" panose="020B0004020202020204" pitchFamily="34" charset="0"/>
            </a:endParaRPr>
          </a:p>
          <a:p>
            <a:pPr marL="285750" indent="-285750">
              <a:buFont typeface="Arial" panose="020B0604020202020204" pitchFamily="34" charset="0"/>
              <a:buChar char="•"/>
            </a:pPr>
            <a:r>
              <a:rPr lang="en-US" sz="1900" dirty="0">
                <a:solidFill>
                  <a:srgbClr val="F8F8F8"/>
                </a:solidFill>
                <a:latin typeface="Aptos Display" panose="020B0004020202020204" pitchFamily="34" charset="0"/>
              </a:rPr>
              <a:t>There are a total of 8,433 restaurants in our dataset.</a:t>
            </a:r>
          </a:p>
          <a:p>
            <a:pPr marL="285750" indent="-285750">
              <a:buFont typeface="Arial" panose="020B0604020202020204" pitchFamily="34" charset="0"/>
              <a:buChar char="•"/>
            </a:pPr>
            <a:r>
              <a:rPr lang="en-US" sz="1900" dirty="0">
                <a:solidFill>
                  <a:srgbClr val="F8F8F8"/>
                </a:solidFill>
                <a:latin typeface="Aptos Display" panose="020B0004020202020204" pitchFamily="34" charset="0"/>
              </a:rPr>
              <a:t>India has the most restaurants with around 91% or 7,550 restaurants.</a:t>
            </a:r>
          </a:p>
          <a:p>
            <a:pPr marL="285750" indent="-285750">
              <a:buFont typeface="Arial" panose="020B0604020202020204" pitchFamily="34" charset="0"/>
              <a:buChar char="•"/>
            </a:pPr>
            <a:r>
              <a:rPr lang="en-US" sz="1900" dirty="0">
                <a:solidFill>
                  <a:srgbClr val="F8F8F8"/>
                </a:solidFill>
                <a:latin typeface="Aptos Display" panose="020B0004020202020204" pitchFamily="34" charset="0"/>
              </a:rPr>
              <a:t>Most of the data contains restaurants with ratings between 2.5 to 5.</a:t>
            </a:r>
          </a:p>
          <a:p>
            <a:pPr marL="285750" indent="-285750">
              <a:buFont typeface="Arial" panose="020B0604020202020204" pitchFamily="34" charset="0"/>
              <a:buChar char="•"/>
            </a:pPr>
            <a:r>
              <a:rPr lang="en-US" sz="1900" dirty="0">
                <a:solidFill>
                  <a:srgbClr val="F8F8F8"/>
                </a:solidFill>
                <a:latin typeface="Aptos Display" panose="020B0004020202020204" pitchFamily="34" charset="0"/>
              </a:rPr>
              <a:t>There are 2,955 restaurants with rating between 1-3 stars, 4,369 restaurants with rating of 3-4 stars and 1,109 is the number of restaurants in the high rating range 4+ stars</a:t>
            </a:r>
          </a:p>
          <a:p>
            <a:pPr marL="285750" indent="-285750">
              <a:buFont typeface="Arial" panose="020B0604020202020204" pitchFamily="34" charset="0"/>
              <a:buChar char="•"/>
            </a:pPr>
            <a:r>
              <a:rPr lang="en-US" sz="1900" dirty="0">
                <a:solidFill>
                  <a:srgbClr val="F8F8F8"/>
                </a:solidFill>
                <a:latin typeface="Aptos Display" panose="020B0004020202020204" pitchFamily="34" charset="0"/>
              </a:rPr>
              <a:t>India seems to be the country with the highest number of restaurants, amounting to 7,550 out of 8,433 restaurants we have in our cleaned dataset. This comes to about 91% of restaurants in our dataset. Followed by, USA and UK at 419 and 80 respectively.</a:t>
            </a:r>
          </a:p>
          <a:p>
            <a:pPr marL="285750" indent="-285750">
              <a:buFont typeface="Arial" panose="020B0604020202020204" pitchFamily="34" charset="0"/>
              <a:buChar char="•"/>
            </a:pPr>
            <a:r>
              <a:rPr lang="en-US" sz="1900" dirty="0">
                <a:solidFill>
                  <a:srgbClr val="F8F8F8"/>
                </a:solidFill>
                <a:latin typeface="Aptos Display" panose="020B0004020202020204" pitchFamily="34" charset="0"/>
              </a:rPr>
              <a:t>Canada has the least number of restaurant after Qatar and Singapore with 4, 20 and 20 respectively. This indicates that there is a huge market share there for the taking in countries with less number of restaurants.</a:t>
            </a:r>
          </a:p>
          <a:p>
            <a:pPr marL="285750" indent="-285750">
              <a:buFont typeface="Arial" panose="020B0604020202020204" pitchFamily="34" charset="0"/>
              <a:buChar char="•"/>
            </a:pPr>
            <a:endParaRPr lang="en-US" sz="1100" dirty="0">
              <a:latin typeface="Tw Cen MT Condensed Extra Bold" panose="020B0803020202020204" pitchFamily="34" charset="0"/>
            </a:endParaRPr>
          </a:p>
          <a:p>
            <a:pPr marL="457200" lvl="1" indent="0">
              <a:buNone/>
            </a:pPr>
            <a:endParaRPr lang="en-US" sz="1100" b="1" dirty="0"/>
          </a:p>
          <a:p>
            <a:pPr marL="457200" lvl="1" indent="0">
              <a:buNone/>
            </a:pPr>
            <a:endParaRPr lang="en-US" sz="1100" b="1" dirty="0"/>
          </a:p>
        </p:txBody>
      </p:sp>
      <p:pic>
        <p:nvPicPr>
          <p:cNvPr id="4" name="Picture 3" descr="A graph of the country&#10;&#10;Description automatically generated with medium confidence">
            <a:extLst>
              <a:ext uri="{FF2B5EF4-FFF2-40B4-BE49-F238E27FC236}">
                <a16:creationId xmlns:a16="http://schemas.microsoft.com/office/drawing/2014/main" id="{F781F68B-1D56-BE98-886F-8CFB5458E8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833" y="818867"/>
            <a:ext cx="5363323" cy="5725324"/>
          </a:xfrm>
          <a:prstGeom prst="rect">
            <a:avLst/>
          </a:prstGeom>
          <a:effectLst>
            <a:softEdge rad="63500"/>
          </a:effectLst>
        </p:spPr>
      </p:pic>
      <p:pic>
        <p:nvPicPr>
          <p:cNvPr id="2" name="Picture 1" descr="A red square with white text&#10;&#10;Description automatically generated">
            <a:extLst>
              <a:ext uri="{FF2B5EF4-FFF2-40B4-BE49-F238E27FC236}">
                <a16:creationId xmlns:a16="http://schemas.microsoft.com/office/drawing/2014/main" id="{D9AF4FC8-943F-84E1-68DC-6E429103EE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1151685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FE3C39-6EC7-FE8A-9C4B-DDF30927B05B}"/>
              </a:ext>
            </a:extLst>
          </p:cNvPr>
          <p:cNvSpPr>
            <a:spLocks noGrp="1"/>
          </p:cNvSpPr>
          <p:nvPr>
            <p:ph idx="1"/>
          </p:nvPr>
        </p:nvSpPr>
        <p:spPr>
          <a:xfrm>
            <a:off x="5962651" y="1348965"/>
            <a:ext cx="5623509" cy="5007384"/>
          </a:xfrm>
        </p:spPr>
        <p:txBody>
          <a:bodyPr anchor="t">
            <a:normAutofit/>
          </a:bodyPr>
          <a:lstStyle/>
          <a:p>
            <a:pPr marL="0" indent="0">
              <a:buNone/>
            </a:pPr>
            <a:endParaRPr lang="en-US" sz="1400" dirty="0">
              <a:solidFill>
                <a:schemeClr val="tx1">
                  <a:alpha val="80000"/>
                </a:schemeClr>
              </a:solidFill>
              <a:latin typeface="Tw Cen MT Condensed Extra Bold" panose="020B0803020202020204" pitchFamily="34" charset="0"/>
            </a:endParaRP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We can see that new restaurant openings peeked in the year 2011 with 979 restaurants opened in a single year.</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We can see after 2011 new restaurant opening took a huge plunge with just 908 new restaurants.</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2013 was a little better with 944 new restaurants opened. Both 2014 and 2015 saw decline in the trend.</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2015 was by far the worst year with only 902 restaurants opened.</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After, 2015 we are seeing a steady growth in new restaurant opening and judging by the past trend it is expected to continue, we should focus on getting on this trend while its positive and </a:t>
            </a:r>
            <a:r>
              <a:rPr lang="en-US" sz="1800" dirty="0">
                <a:solidFill>
                  <a:srgbClr val="F8F8F8">
                    <a:alpha val="80000"/>
                  </a:srgbClr>
                </a:solidFill>
                <a:latin typeface="Aptos Display" panose="020B0004020202020204" pitchFamily="34" charset="0"/>
              </a:rPr>
              <a:t>open new restaurants.</a:t>
            </a:r>
          </a:p>
          <a:p>
            <a:pPr marL="285750" indent="-285750">
              <a:buFont typeface="Arial" panose="020B0604020202020204" pitchFamily="34" charset="0"/>
              <a:buChar char="•"/>
            </a:pPr>
            <a:endParaRPr lang="en-US" sz="1400" dirty="0">
              <a:solidFill>
                <a:schemeClr val="tx1">
                  <a:alpha val="80000"/>
                </a:schemeClr>
              </a:solidFill>
              <a:latin typeface="Tw Cen MT Condensed Extra Bold" panose="020B0803020202020204" pitchFamily="34" charset="0"/>
            </a:endParaRPr>
          </a:p>
        </p:txBody>
      </p:sp>
      <p:pic>
        <p:nvPicPr>
          <p:cNvPr id="4" name="Picture 3" descr="A graph with lines and numbers&#10;&#10;Description automatically generated">
            <a:extLst>
              <a:ext uri="{FF2B5EF4-FFF2-40B4-BE49-F238E27FC236}">
                <a16:creationId xmlns:a16="http://schemas.microsoft.com/office/drawing/2014/main" id="{5ECDDFA7-C247-82ED-4A29-5E5D9E1FBC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801" y="1348965"/>
            <a:ext cx="5734850" cy="5004617"/>
          </a:xfrm>
          <a:prstGeom prst="rect">
            <a:avLst/>
          </a:prstGeom>
          <a:effectLst>
            <a:softEdge rad="63500"/>
          </a:effectLst>
        </p:spPr>
      </p:pic>
      <p:sp>
        <p:nvSpPr>
          <p:cNvPr id="2" name="TextBox 1">
            <a:extLst>
              <a:ext uri="{FF2B5EF4-FFF2-40B4-BE49-F238E27FC236}">
                <a16:creationId xmlns:a16="http://schemas.microsoft.com/office/drawing/2014/main" id="{4182B488-488F-30BA-5796-B462811A7A2D}"/>
              </a:ext>
            </a:extLst>
          </p:cNvPr>
          <p:cNvSpPr txBox="1"/>
          <p:nvPr/>
        </p:nvSpPr>
        <p:spPr>
          <a:xfrm>
            <a:off x="298765" y="699867"/>
            <a:ext cx="10945639" cy="646331"/>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sz="1800" b="1" dirty="0">
                <a:solidFill>
                  <a:srgbClr val="FFFF00"/>
                </a:solidFill>
                <a:latin typeface="Amasis MT Pro Black" panose="02040A04050005020304" pitchFamily="18" charset="0"/>
              </a:rPr>
              <a:t>Trends in Restaurant Openings: A Decline, Recovery, and Future Outlook</a:t>
            </a:r>
          </a:p>
          <a:p>
            <a:endParaRPr lang="en-IN" dirty="0"/>
          </a:p>
        </p:txBody>
      </p:sp>
      <p:pic>
        <p:nvPicPr>
          <p:cNvPr id="5" name="Picture 4" descr="A red square with white text&#10;&#10;Description automatically generated">
            <a:extLst>
              <a:ext uri="{FF2B5EF4-FFF2-40B4-BE49-F238E27FC236}">
                <a16:creationId xmlns:a16="http://schemas.microsoft.com/office/drawing/2014/main" id="{5E43C75C-9B9E-6C57-652F-4378E5DAA1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2953019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81748-DD51-9C16-25DA-25B27C9E2BFC}"/>
              </a:ext>
            </a:extLst>
          </p:cNvPr>
          <p:cNvSpPr>
            <a:spLocks noGrp="1"/>
          </p:cNvSpPr>
          <p:nvPr>
            <p:ph idx="1"/>
          </p:nvPr>
        </p:nvSpPr>
        <p:spPr>
          <a:xfrm>
            <a:off x="5746959" y="1246154"/>
            <a:ext cx="5458838" cy="5576888"/>
          </a:xfrm>
          <a:effectLst>
            <a:outerShdw blurRad="50800" dist="38100" dir="2700000" algn="tl" rotWithShape="0">
              <a:prstClr val="black">
                <a:alpha val="40000"/>
              </a:prstClr>
            </a:outerShdw>
          </a:effectLst>
        </p:spPr>
        <p:txBody>
          <a:bodyPr>
            <a:normAutofit/>
          </a:bodyPr>
          <a:lstStyle/>
          <a:p>
            <a:pPr marL="0" indent="0">
              <a:buNone/>
            </a:pPr>
            <a:r>
              <a:rPr lang="en-US" b="1" dirty="0">
                <a:solidFill>
                  <a:srgbClr val="FFFF00"/>
                </a:solidFill>
                <a:latin typeface="Amasis MT Pro Black" panose="02040A04050005020304" pitchFamily="18" charset="0"/>
              </a:rPr>
              <a:t>Suggested Countries</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We can see that Canada, Qatar, Singapore and Sri Lanka are the top 4 countries with the least number of restaurants.</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Less number of restaurants mean that the market is not saturated yet.</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Less saturation means less competition.</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Therefore, the suggestion is to focus on entering these countries. </a:t>
            </a:r>
          </a:p>
          <a:p>
            <a:pPr marL="285750" indent="-285750">
              <a:buFont typeface="Arial" panose="020B0604020202020204" pitchFamily="34" charset="0"/>
              <a:buChar char="•"/>
            </a:pPr>
            <a:r>
              <a:rPr lang="en-US" sz="1800" dirty="0">
                <a:solidFill>
                  <a:srgbClr val="F8F8F8"/>
                </a:solidFill>
                <a:latin typeface="Aptos Display" panose="020B0004020202020204" pitchFamily="34" charset="0"/>
              </a:rPr>
              <a:t>We can further narrow our approach to focus on specific cities first.</a:t>
            </a:r>
          </a:p>
          <a:p>
            <a:pPr marL="0" indent="0">
              <a:buNone/>
            </a:pPr>
            <a:endParaRPr lang="en-US" sz="1400" b="1" dirty="0">
              <a:solidFill>
                <a:schemeClr val="accent1">
                  <a:lumMod val="75000"/>
                </a:schemeClr>
              </a:solidFill>
            </a:endParaRPr>
          </a:p>
        </p:txBody>
      </p:sp>
      <p:graphicFrame>
        <p:nvGraphicFramePr>
          <p:cNvPr id="2" name="Table 1">
            <a:extLst>
              <a:ext uri="{FF2B5EF4-FFF2-40B4-BE49-F238E27FC236}">
                <a16:creationId xmlns:a16="http://schemas.microsoft.com/office/drawing/2014/main" id="{749721AD-162B-EC26-EBBF-8EF2A1A46CA7}"/>
              </a:ext>
            </a:extLst>
          </p:cNvPr>
          <p:cNvGraphicFramePr>
            <a:graphicFrameLocks noGrp="1"/>
          </p:cNvGraphicFramePr>
          <p:nvPr>
            <p:extLst>
              <p:ext uri="{D42A27DB-BD31-4B8C-83A1-F6EECF244321}">
                <p14:modId xmlns:p14="http://schemas.microsoft.com/office/powerpoint/2010/main" val="99516254"/>
              </p:ext>
            </p:extLst>
          </p:nvPr>
        </p:nvGraphicFramePr>
        <p:xfrm>
          <a:off x="986203" y="511293"/>
          <a:ext cx="4211340" cy="5877497"/>
        </p:xfrm>
        <a:graphic>
          <a:graphicData uri="http://schemas.openxmlformats.org/drawingml/2006/table">
            <a:tbl>
              <a:tblPr firstRow="1" bandRow="1">
                <a:tableStyleId>{5C22544A-7EE6-4342-B048-85BDC9FD1C3A}</a:tableStyleId>
              </a:tblPr>
              <a:tblGrid>
                <a:gridCol w="2700033">
                  <a:extLst>
                    <a:ext uri="{9D8B030D-6E8A-4147-A177-3AD203B41FA5}">
                      <a16:colId xmlns:a16="http://schemas.microsoft.com/office/drawing/2014/main" val="2998449972"/>
                    </a:ext>
                  </a:extLst>
                </a:gridCol>
                <a:gridCol w="1511307">
                  <a:extLst>
                    <a:ext uri="{9D8B030D-6E8A-4147-A177-3AD203B41FA5}">
                      <a16:colId xmlns:a16="http://schemas.microsoft.com/office/drawing/2014/main" val="575785159"/>
                    </a:ext>
                  </a:extLst>
                </a:gridCol>
              </a:tblGrid>
              <a:tr h="613321">
                <a:tc>
                  <a:txBody>
                    <a:bodyPr/>
                    <a:lstStyle/>
                    <a:p>
                      <a:pPr algn="l" fontAlgn="b"/>
                      <a:r>
                        <a:rPr lang="en-IN" sz="1800" u="none" strike="noStrike" dirty="0">
                          <a:solidFill>
                            <a:srgbClr val="92D050"/>
                          </a:solidFill>
                          <a:effectLst/>
                        </a:rPr>
                        <a:t>Country</a:t>
                      </a:r>
                      <a:endParaRPr lang="en-IN" sz="1800" b="1" i="0" u="none" strike="noStrike" dirty="0">
                        <a:solidFill>
                          <a:srgbClr val="92D050"/>
                        </a:solidFill>
                        <a:effectLst/>
                        <a:latin typeface="Aptos Narrow" panose="020B0004020202020204" pitchFamily="34" charset="0"/>
                      </a:endParaRPr>
                    </a:p>
                  </a:txBody>
                  <a:tcPr marL="0" marR="0" marT="0" marB="0" anchor="b">
                    <a:solidFill>
                      <a:srgbClr val="156082"/>
                    </a:solidFill>
                  </a:tcPr>
                </a:tc>
                <a:tc>
                  <a:txBody>
                    <a:bodyPr/>
                    <a:lstStyle/>
                    <a:p>
                      <a:pPr algn="l" fontAlgn="b"/>
                      <a:r>
                        <a:rPr lang="en-IN" sz="1800" u="none" strike="noStrike" dirty="0">
                          <a:solidFill>
                            <a:srgbClr val="92D050"/>
                          </a:solidFill>
                          <a:effectLst/>
                        </a:rPr>
                        <a:t>Count of </a:t>
                      </a:r>
                      <a:r>
                        <a:rPr lang="en-IN" sz="1800" u="none" strike="noStrike" dirty="0" err="1">
                          <a:solidFill>
                            <a:srgbClr val="92D050"/>
                          </a:solidFill>
                          <a:effectLst/>
                        </a:rPr>
                        <a:t>RestaurantID</a:t>
                      </a:r>
                      <a:endParaRPr lang="en-IN" sz="1800" b="1" i="0" u="none" strike="noStrike" dirty="0">
                        <a:solidFill>
                          <a:srgbClr val="92D050"/>
                        </a:solidFill>
                        <a:effectLst/>
                        <a:latin typeface="Aptos Narrow" panose="020B0004020202020204" pitchFamily="34" charset="0"/>
                      </a:endParaRPr>
                    </a:p>
                  </a:txBody>
                  <a:tcPr marL="0" marR="0" marT="0" marB="0" anchor="b">
                    <a:solidFill>
                      <a:srgbClr val="156082"/>
                    </a:solidFill>
                  </a:tcPr>
                </a:tc>
                <a:extLst>
                  <a:ext uri="{0D108BD9-81ED-4DB2-BD59-A6C34878D82A}">
                    <a16:rowId xmlns:a16="http://schemas.microsoft.com/office/drawing/2014/main" val="3157764335"/>
                  </a:ext>
                </a:extLst>
              </a:tr>
              <a:tr h="336824">
                <a:tc>
                  <a:txBody>
                    <a:bodyPr/>
                    <a:lstStyle/>
                    <a:p>
                      <a:pPr algn="l" fontAlgn="b"/>
                      <a:r>
                        <a:rPr lang="en-IN" sz="1800" u="none" strike="noStrike" dirty="0">
                          <a:effectLst/>
                        </a:rPr>
                        <a:t>Australia</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24</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4254225549"/>
                  </a:ext>
                </a:extLst>
              </a:tr>
              <a:tr h="336824">
                <a:tc>
                  <a:txBody>
                    <a:bodyPr/>
                    <a:lstStyle/>
                    <a:p>
                      <a:pPr algn="l" fontAlgn="b"/>
                      <a:r>
                        <a:rPr lang="en-IN" sz="1800" u="none" strike="noStrike" dirty="0">
                          <a:effectLst/>
                        </a:rPr>
                        <a:t>Brazil</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59</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551717323"/>
                  </a:ext>
                </a:extLst>
              </a:tr>
              <a:tr h="336824">
                <a:tc>
                  <a:txBody>
                    <a:bodyPr/>
                    <a:lstStyle/>
                    <a:p>
                      <a:pPr algn="l" fontAlgn="b"/>
                      <a:r>
                        <a:rPr lang="en-IN" sz="1800" u="none" strike="noStrike" dirty="0">
                          <a:effectLst/>
                        </a:rPr>
                        <a:t>Canada</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4</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1822917102"/>
                  </a:ext>
                </a:extLst>
              </a:tr>
              <a:tr h="336824">
                <a:tc>
                  <a:txBody>
                    <a:bodyPr/>
                    <a:lstStyle/>
                    <a:p>
                      <a:pPr algn="l" fontAlgn="b"/>
                      <a:r>
                        <a:rPr lang="en-IN" sz="1800" u="none" strike="noStrike" dirty="0">
                          <a:effectLst/>
                        </a:rPr>
                        <a:t>India</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7550</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3589929407"/>
                  </a:ext>
                </a:extLst>
              </a:tr>
              <a:tr h="336824">
                <a:tc>
                  <a:txBody>
                    <a:bodyPr/>
                    <a:lstStyle/>
                    <a:p>
                      <a:pPr algn="l" fontAlgn="b"/>
                      <a:r>
                        <a:rPr lang="en-IN" sz="1800" u="none" strike="noStrike" dirty="0">
                          <a:effectLst/>
                        </a:rPr>
                        <a:t>Indonesia</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21</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3557269166"/>
                  </a:ext>
                </a:extLst>
              </a:tr>
              <a:tr h="336824">
                <a:tc>
                  <a:txBody>
                    <a:bodyPr/>
                    <a:lstStyle/>
                    <a:p>
                      <a:pPr algn="l" fontAlgn="b"/>
                      <a:r>
                        <a:rPr lang="en-IN" sz="1800" u="none" strike="noStrike" dirty="0">
                          <a:effectLst/>
                        </a:rPr>
                        <a:t>New Zealand</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40</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1668001071"/>
                  </a:ext>
                </a:extLst>
              </a:tr>
              <a:tr h="336824">
                <a:tc>
                  <a:txBody>
                    <a:bodyPr/>
                    <a:lstStyle/>
                    <a:p>
                      <a:pPr algn="l" fontAlgn="b"/>
                      <a:r>
                        <a:rPr lang="en-IN" sz="1800" u="none" strike="noStrike" dirty="0">
                          <a:effectLst/>
                        </a:rPr>
                        <a:t>Philippines</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22</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1552996930"/>
                  </a:ext>
                </a:extLst>
              </a:tr>
              <a:tr h="336824">
                <a:tc>
                  <a:txBody>
                    <a:bodyPr/>
                    <a:lstStyle/>
                    <a:p>
                      <a:pPr algn="l" fontAlgn="b"/>
                      <a:r>
                        <a:rPr lang="en-IN" sz="1800" u="none" strike="noStrike" dirty="0">
                          <a:effectLst/>
                        </a:rPr>
                        <a:t>Qatar</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20</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3306038133"/>
                  </a:ext>
                </a:extLst>
              </a:tr>
              <a:tr h="336824">
                <a:tc>
                  <a:txBody>
                    <a:bodyPr/>
                    <a:lstStyle/>
                    <a:p>
                      <a:pPr algn="l" fontAlgn="b"/>
                      <a:r>
                        <a:rPr lang="en-IN" sz="1800" u="none" strike="noStrike" dirty="0">
                          <a:effectLst/>
                        </a:rPr>
                        <a:t>Singapore</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a:effectLst/>
                        </a:rPr>
                        <a:t>20</a:t>
                      </a:r>
                      <a:endParaRPr lang="en-IN" sz="1800" b="0" i="0" u="none" strike="noStrike">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1468906480"/>
                  </a:ext>
                </a:extLst>
              </a:tr>
              <a:tr h="336824">
                <a:tc>
                  <a:txBody>
                    <a:bodyPr/>
                    <a:lstStyle/>
                    <a:p>
                      <a:pPr algn="l" fontAlgn="b"/>
                      <a:r>
                        <a:rPr lang="en-IN" sz="1800" u="none" strike="noStrike" dirty="0">
                          <a:effectLst/>
                        </a:rPr>
                        <a:t>South Africa</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60</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4108101760"/>
                  </a:ext>
                </a:extLst>
              </a:tr>
              <a:tr h="336824">
                <a:tc>
                  <a:txBody>
                    <a:bodyPr/>
                    <a:lstStyle/>
                    <a:p>
                      <a:pPr algn="l" fontAlgn="b"/>
                      <a:r>
                        <a:rPr lang="en-IN" sz="1800" u="none" strike="noStrike" dirty="0">
                          <a:effectLst/>
                        </a:rPr>
                        <a:t>Sri Lanka</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20</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4060310384"/>
                  </a:ext>
                </a:extLst>
              </a:tr>
              <a:tr h="336824">
                <a:tc>
                  <a:txBody>
                    <a:bodyPr/>
                    <a:lstStyle/>
                    <a:p>
                      <a:pPr algn="l" fontAlgn="b"/>
                      <a:r>
                        <a:rPr lang="en-IN" sz="1800" u="none" strike="noStrike" dirty="0">
                          <a:effectLst/>
                        </a:rPr>
                        <a:t>Turkey</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34</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2653521124"/>
                  </a:ext>
                </a:extLst>
              </a:tr>
              <a:tr h="336824">
                <a:tc>
                  <a:txBody>
                    <a:bodyPr/>
                    <a:lstStyle/>
                    <a:p>
                      <a:pPr algn="l" fontAlgn="b"/>
                      <a:r>
                        <a:rPr lang="en-IN" sz="1800" u="none" strike="noStrike" dirty="0">
                          <a:effectLst/>
                        </a:rPr>
                        <a:t>United Arab Emirates</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60</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2358813440"/>
                  </a:ext>
                </a:extLst>
              </a:tr>
              <a:tr h="336824">
                <a:tc>
                  <a:txBody>
                    <a:bodyPr/>
                    <a:lstStyle/>
                    <a:p>
                      <a:pPr algn="l" fontAlgn="b"/>
                      <a:r>
                        <a:rPr lang="en-IN" sz="1800" u="none" strike="noStrike" dirty="0">
                          <a:effectLst/>
                        </a:rPr>
                        <a:t>United Kingdom</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80</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3607327136"/>
                  </a:ext>
                </a:extLst>
              </a:tr>
              <a:tr h="336824">
                <a:tc>
                  <a:txBody>
                    <a:bodyPr/>
                    <a:lstStyle/>
                    <a:p>
                      <a:pPr algn="l" fontAlgn="b"/>
                      <a:r>
                        <a:rPr lang="en-IN" sz="1800" u="none" strike="noStrike" dirty="0">
                          <a:effectLst/>
                        </a:rPr>
                        <a:t>United States of America</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tc>
                  <a:txBody>
                    <a:bodyPr/>
                    <a:lstStyle/>
                    <a:p>
                      <a:pPr algn="r" fontAlgn="b"/>
                      <a:r>
                        <a:rPr lang="en-IN" sz="1800" u="none" strike="noStrike" dirty="0">
                          <a:effectLst/>
                        </a:rPr>
                        <a:t>419</a:t>
                      </a:r>
                      <a:endParaRPr lang="en-IN" sz="1800" b="0" i="0" u="none" strike="noStrike" dirty="0">
                        <a:solidFill>
                          <a:srgbClr val="000000"/>
                        </a:solidFill>
                        <a:effectLst/>
                        <a:latin typeface="Aptos Narrow" panose="020B0004020202020204" pitchFamily="34" charset="0"/>
                      </a:endParaRPr>
                    </a:p>
                  </a:txBody>
                  <a:tcPr marL="0" marR="0" marT="0" marB="0" anchor="b">
                    <a:solidFill>
                      <a:srgbClr val="1B7DA9"/>
                    </a:solidFill>
                  </a:tcPr>
                </a:tc>
                <a:extLst>
                  <a:ext uri="{0D108BD9-81ED-4DB2-BD59-A6C34878D82A}">
                    <a16:rowId xmlns:a16="http://schemas.microsoft.com/office/drawing/2014/main" val="2138435544"/>
                  </a:ext>
                </a:extLst>
              </a:tr>
            </a:tbl>
          </a:graphicData>
        </a:graphic>
      </p:graphicFrame>
      <p:pic>
        <p:nvPicPr>
          <p:cNvPr id="4" name="Picture 3" descr="A red square with white text&#10;&#10;Description automatically generated">
            <a:extLst>
              <a:ext uri="{FF2B5EF4-FFF2-40B4-BE49-F238E27FC236}">
                <a16:creationId xmlns:a16="http://schemas.microsoft.com/office/drawing/2014/main" id="{BA5387B5-C9F7-D41C-D028-FB81C88810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spTree>
    <p:extLst>
      <p:ext uri="{BB962C8B-B14F-4D97-AF65-F5344CB8AC3E}">
        <p14:creationId xmlns:p14="http://schemas.microsoft.com/office/powerpoint/2010/main" val="2051940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5608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8FC03F-01A4-8F48-58CB-3354FC4C53A2}"/>
              </a:ext>
            </a:extLst>
          </p:cNvPr>
          <p:cNvSpPr>
            <a:spLocks noGrp="1"/>
          </p:cNvSpPr>
          <p:nvPr>
            <p:ph idx="1"/>
          </p:nvPr>
        </p:nvSpPr>
        <p:spPr>
          <a:xfrm>
            <a:off x="5894962" y="1984443"/>
            <a:ext cx="5458838" cy="4192520"/>
          </a:xfrm>
        </p:spPr>
        <p:txBody>
          <a:bodyPr>
            <a:normAutofit/>
          </a:bodyPr>
          <a:lstStyle/>
          <a:p>
            <a:pPr marL="0" indent="0">
              <a:buNone/>
            </a:pPr>
            <a:endParaRPr lang="en-US" b="1"/>
          </a:p>
          <a:p>
            <a:pPr>
              <a:buFont typeface="Wingdings" panose="05000000000000000000" pitchFamily="2" charset="2"/>
              <a:buChar char="ü"/>
            </a:pPr>
            <a:endParaRPr lang="en-IN" b="1"/>
          </a:p>
        </p:txBody>
      </p:sp>
      <p:sp>
        <p:nvSpPr>
          <p:cNvPr id="4" name="TextBox 3">
            <a:extLst>
              <a:ext uri="{FF2B5EF4-FFF2-40B4-BE49-F238E27FC236}">
                <a16:creationId xmlns:a16="http://schemas.microsoft.com/office/drawing/2014/main" id="{60705694-76CA-5D26-BDD9-8F9023042E4D}"/>
              </a:ext>
            </a:extLst>
          </p:cNvPr>
          <p:cNvSpPr txBox="1"/>
          <p:nvPr/>
        </p:nvSpPr>
        <p:spPr>
          <a:xfrm>
            <a:off x="6874329" y="681037"/>
            <a:ext cx="4941060" cy="5341824"/>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8F8F8"/>
                </a:solidFill>
                <a:latin typeface="Aptos Display" panose="020B0004020202020204" pitchFamily="34" charset="0"/>
              </a:rPr>
              <a:t>The second metric we are going to use is average cost for two, places where this cost is high, we can have higher profits, we can use this metric to further narrow down our focus to certain cities.</a:t>
            </a:r>
          </a:p>
          <a:p>
            <a:pPr marL="285750" indent="-285750">
              <a:buFont typeface="Arial" panose="020B0604020202020204" pitchFamily="34" charset="0"/>
              <a:buChar char="•"/>
            </a:pPr>
            <a:r>
              <a:rPr lang="en-US" dirty="0">
                <a:solidFill>
                  <a:srgbClr val="F8F8F8"/>
                </a:solidFill>
                <a:latin typeface="Aptos Display" panose="020B0004020202020204" pitchFamily="34" charset="0"/>
              </a:rPr>
              <a:t>In Canada, we can see that Vineland Station is the best location because it fits our game plan perfectly.</a:t>
            </a:r>
          </a:p>
          <a:p>
            <a:pPr marL="285750" indent="-285750">
              <a:buFont typeface="Arial" panose="020B0604020202020204" pitchFamily="34" charset="0"/>
              <a:buChar char="•"/>
            </a:pPr>
            <a:r>
              <a:rPr lang="en-US" dirty="0">
                <a:solidFill>
                  <a:srgbClr val="F8F8F8"/>
                </a:solidFill>
                <a:latin typeface="Aptos Display" panose="020B0004020202020204" pitchFamily="34" charset="0"/>
              </a:rPr>
              <a:t>Doha apart from being a major population center for Qatar, also houses a very lucrative food market and have low saturation.</a:t>
            </a:r>
          </a:p>
          <a:p>
            <a:pPr marL="285750" indent="-285750">
              <a:buFont typeface="Arial" panose="020B0604020202020204" pitchFamily="34" charset="0"/>
              <a:buChar char="•"/>
            </a:pPr>
            <a:r>
              <a:rPr lang="en-US" dirty="0">
                <a:solidFill>
                  <a:srgbClr val="F8F8F8"/>
                </a:solidFill>
                <a:latin typeface="Aptos Display" panose="020B0004020202020204" pitchFamily="34" charset="0"/>
              </a:rPr>
              <a:t>Singapore is a city-state so geographically and financially it makes no sense to not open new restaurants there, as saturation is low and food expenditure is the highest in our suggestions list.</a:t>
            </a:r>
          </a:p>
          <a:p>
            <a:pPr marL="285750" indent="-285750">
              <a:buFont typeface="Arial" panose="020B0604020202020204" pitchFamily="34" charset="0"/>
              <a:buChar char="•"/>
            </a:pPr>
            <a:r>
              <a:rPr lang="en-US" dirty="0">
                <a:solidFill>
                  <a:srgbClr val="F8F8F8"/>
                </a:solidFill>
                <a:latin typeface="Aptos Display" panose="020B0004020202020204" pitchFamily="34" charset="0"/>
              </a:rPr>
              <a:t>Colombo, has the least food expenditure of all suggested countries, but what it does have is large population and relatively less number of restaurants serving them.</a:t>
            </a:r>
          </a:p>
          <a:p>
            <a:endParaRPr lang="en-IN" dirty="0"/>
          </a:p>
        </p:txBody>
      </p:sp>
      <p:sp>
        <p:nvSpPr>
          <p:cNvPr id="2" name="TextBox 1">
            <a:extLst>
              <a:ext uri="{FF2B5EF4-FFF2-40B4-BE49-F238E27FC236}">
                <a16:creationId xmlns:a16="http://schemas.microsoft.com/office/drawing/2014/main" id="{D37A01FF-69FE-F3D7-DC52-9C5DA3B84672}"/>
              </a:ext>
            </a:extLst>
          </p:cNvPr>
          <p:cNvSpPr txBox="1"/>
          <p:nvPr/>
        </p:nvSpPr>
        <p:spPr>
          <a:xfrm>
            <a:off x="217283" y="244444"/>
            <a:ext cx="10809838" cy="369332"/>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b="1" dirty="0">
                <a:solidFill>
                  <a:srgbClr val="FFFF00"/>
                </a:solidFill>
                <a:latin typeface="Amasis MT Pro Black" panose="02040A04050005020304" pitchFamily="18" charset="0"/>
              </a:rPr>
              <a:t>Evaluating Key Global Markets Based on Average Cost and Market Saturation</a:t>
            </a:r>
            <a:endParaRPr lang="en-IN" b="1" dirty="0">
              <a:solidFill>
                <a:srgbClr val="FFFF00"/>
              </a:solidFill>
              <a:latin typeface="Amasis MT Pro Black" panose="02040A04050005020304" pitchFamily="18" charset="0"/>
            </a:endParaRPr>
          </a:p>
        </p:txBody>
      </p:sp>
      <p:pic>
        <p:nvPicPr>
          <p:cNvPr id="6" name="Picture 5" descr="A red square with white text&#10;&#10;Description automatically generated">
            <a:extLst>
              <a:ext uri="{FF2B5EF4-FFF2-40B4-BE49-F238E27FC236}">
                <a16:creationId xmlns:a16="http://schemas.microsoft.com/office/drawing/2014/main" id="{9C890319-FF44-38EB-3ECA-8015777CC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6305550"/>
            <a:ext cx="982133" cy="552450"/>
          </a:xfrm>
          <a:prstGeom prst="rect">
            <a:avLst/>
          </a:prstGeom>
        </p:spPr>
      </p:pic>
      <p:pic>
        <p:nvPicPr>
          <p:cNvPr id="12" name="Picture 11">
            <a:extLst>
              <a:ext uri="{FF2B5EF4-FFF2-40B4-BE49-F238E27FC236}">
                <a16:creationId xmlns:a16="http://schemas.microsoft.com/office/drawing/2014/main" id="{89FF8225-F9ED-BEEF-6141-9FF920BFF7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6005" y="881483"/>
            <a:ext cx="5891132" cy="5095033"/>
          </a:xfrm>
          <a:prstGeom prst="rect">
            <a:avLst/>
          </a:prstGeom>
          <a:effectLst>
            <a:softEdge rad="63500"/>
          </a:effectLst>
        </p:spPr>
      </p:pic>
    </p:spTree>
    <p:extLst>
      <p:ext uri="{BB962C8B-B14F-4D97-AF65-F5344CB8AC3E}">
        <p14:creationId xmlns:p14="http://schemas.microsoft.com/office/powerpoint/2010/main" val="9635108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25215</TotalTime>
  <Words>1986</Words>
  <Application>Microsoft Office PowerPoint</Application>
  <PresentationFormat>Widescreen</PresentationFormat>
  <Paragraphs>155</Paragraphs>
  <Slides>18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Abadi Extra Light</vt:lpstr>
      <vt:lpstr>Amasis MT Pro Black</vt:lpstr>
      <vt:lpstr>Aptos Display</vt:lpstr>
      <vt:lpstr>Aptos Narrow</vt:lpstr>
      <vt:lpstr>Arial</vt:lpstr>
      <vt:lpstr>Baguet Script</vt:lpstr>
      <vt:lpstr>Century Gothic</vt:lpstr>
      <vt:lpstr>Tw Cen MT Condensed Extra Bold</vt:lpstr>
      <vt:lpstr>Wingdings</vt:lpstr>
      <vt:lpstr>Wingdings 3</vt:lpstr>
      <vt:lpstr>Ion</vt:lpstr>
      <vt:lpstr>Zomato Restaurants Analysis</vt:lpstr>
      <vt:lpstr>Introduction</vt:lpstr>
      <vt:lpstr>Problem Statement</vt:lpstr>
      <vt:lpstr>Data Overview</vt:lpstr>
      <vt:lpstr>PowerPoint Presentation</vt:lpstr>
      <vt:lpstr>PowerPoint Presentation</vt:lpstr>
      <vt:lpstr>PowerPoint Presentation</vt:lpstr>
      <vt:lpstr>PowerPoint Presentation</vt:lpstr>
      <vt:lpstr>PowerPoint Presentation</vt:lpstr>
      <vt:lpstr>PowerPoint Presentation</vt:lpstr>
      <vt:lpstr>Assessing the Impact of Online Delivery and Table Booking on Customer Ratings</vt:lpstr>
      <vt:lpstr>PowerPoint Presentation</vt:lpstr>
      <vt:lpstr>PowerPoint Presentation</vt:lpstr>
      <vt:lpstr>PowerPoint Presentation</vt:lpstr>
      <vt:lpstr>Insights</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Farseen Ahammed</dc:creator>
  <cp:lastModifiedBy>Farseen Ahammed</cp:lastModifiedBy>
  <cp:revision>56</cp:revision>
  <dcterms:created xsi:type="dcterms:W3CDTF">2024-07-19T13:03:55Z</dcterms:created>
  <dcterms:modified xsi:type="dcterms:W3CDTF">2024-10-23T07:21:02Z</dcterms:modified>
</cp:coreProperties>
</file>

<file path=docProps/thumbnail.jpeg>
</file>